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63D944-F77F-4643-B855-CB335639FB9F}">
  <a:tblStyle styleId="{5663D944-F77F-4643-B855-CB335639FB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a01df3f01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2a01df3f01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Handout - 2 slides/page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fe59145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fe59145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Cache that answer Shawn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1c070c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1c070c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1c070c58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1c070c58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1d128137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1d12813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1d128137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1d128137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1d1281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1d1281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Look more at millis() and how the Metro library functions</a:t>
            </a:r>
            <a:endParaRPr/>
          </a:p>
          <a:p>
            <a:pPr indent="0" lvl="0" marL="0" rtl="0" algn="l">
              <a:spcBef>
                <a:spcPts val="0"/>
              </a:spcBef>
              <a:spcAft>
                <a:spcPts val="0"/>
              </a:spcAft>
              <a:buNone/>
            </a:pPr>
            <a:r>
              <a:rPr lang="en"/>
              <a:t>Label exits for time elapsed box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1c070c5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1c070c5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Bigger schematic</a:t>
            </a:r>
            <a:endParaRPr/>
          </a:p>
          <a:p>
            <a:pPr indent="0" lvl="0" marL="0" rtl="0" algn="l">
              <a:spcBef>
                <a:spcPts val="0"/>
              </a:spcBef>
              <a:spcAft>
                <a:spcPts val="0"/>
              </a:spcAft>
              <a:buNone/>
            </a:pPr>
            <a:r>
              <a:rPr lang="en"/>
              <a:t>How it relates to MDR </a:t>
            </a:r>
            <a:r>
              <a:rPr lang="en"/>
              <a:t>deliverables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1c070c58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1c070c58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0fe59145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0fe59145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Screw Terminal Block</a:t>
            </a:r>
            <a:endParaRPr/>
          </a:p>
          <a:p>
            <a:pPr indent="0" lvl="0" marL="0" rtl="0" algn="l">
              <a:spcBef>
                <a:spcPts val="0"/>
              </a:spcBef>
              <a:spcAft>
                <a:spcPts val="0"/>
              </a:spcAft>
              <a:buNone/>
            </a:pPr>
            <a:r>
              <a:rPr lang="en"/>
              <a:t>siliCONE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1c070c58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1c070c5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Look at power, measure the power, check for noise</a:t>
            </a:r>
            <a:endParaRPr/>
          </a:p>
          <a:p>
            <a:pPr indent="0" lvl="0" marL="0" rtl="0" algn="l">
              <a:spcBef>
                <a:spcPts val="0"/>
              </a:spcBef>
              <a:spcAft>
                <a:spcPts val="0"/>
              </a:spcAft>
              <a:buNone/>
            </a:pPr>
            <a:r>
              <a:rPr lang="en"/>
              <a:t>Label the breadboards somehow</a:t>
            </a:r>
            <a:endParaRPr/>
          </a:p>
          <a:p>
            <a:pPr indent="0" lvl="0" marL="0" rtl="0" algn="l">
              <a:spcBef>
                <a:spcPts val="0"/>
              </a:spcBef>
              <a:spcAft>
                <a:spcPts val="0"/>
              </a:spcAft>
              <a:buNone/>
            </a:pPr>
            <a:r>
              <a:rPr lang="en"/>
              <a:t>Potentially add PT8211 - Teensy DAC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a0fe5914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2a0fe5914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1ce171bb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1ce171bb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1c070c5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a1c070c58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1d12813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1d128137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1c070c58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1c070c58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1ce171b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1ce171b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1ce171b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1ce171b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1c070c58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1c070c58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 during questions</a:t>
            </a:r>
            <a:endParaRPr/>
          </a:p>
          <a:p>
            <a:pPr indent="0" lvl="0" marL="0" rtl="0" algn="l">
              <a:spcBef>
                <a:spcPts val="0"/>
              </a:spcBef>
              <a:spcAft>
                <a:spcPts val="0"/>
              </a:spcAft>
              <a:buNone/>
            </a:pPr>
            <a:r>
              <a:rPr lang="en"/>
              <a:t>Write microcontroller</a:t>
            </a:r>
            <a:endParaRPr/>
          </a:p>
          <a:p>
            <a:pPr indent="0" lvl="0" marL="0" rtl="0" algn="l">
              <a:spcBef>
                <a:spcPts val="0"/>
              </a:spcBef>
              <a:spcAft>
                <a:spcPts val="0"/>
              </a:spcAft>
              <a:buNone/>
            </a:pPr>
            <a:r>
              <a:rPr lang="en"/>
              <a:t>Goal-mention inspiration</a:t>
            </a:r>
            <a:endParaRPr/>
          </a:p>
          <a:p>
            <a:pPr indent="0" lvl="0" marL="0" rtl="0" algn="l">
              <a:spcBef>
                <a:spcPts val="0"/>
              </a:spcBef>
              <a:spcAft>
                <a:spcPts val="0"/>
              </a:spcAft>
              <a:buNone/>
            </a:pPr>
            <a:r>
              <a:rPr lang="en"/>
              <a:t>Louder demo</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1c070c58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1c070c58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1c070c58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1c070c58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1c070c58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a1c070c58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0fe5914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0fe5914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0fe59145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0fe59145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1c070c58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1c070c58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0fe59145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0fe59145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Clr>
                <a:schemeClr val="dk1"/>
              </a:buClr>
              <a:buSzPts val="1100"/>
              <a:buFont typeface="Arial"/>
              <a:buNone/>
            </a:pPr>
            <a:r>
              <a:rPr lang="en" sz="1400">
                <a:solidFill>
                  <a:schemeClr val="dk1"/>
                </a:solidFill>
              </a:rPr>
              <a:t>(3.33 ms) @ 60 BPM - 6 step beat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0fe59145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0fe59145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1c070c58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1c070c58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earlier before we talk about what we did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1ce171b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1ce171b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rPr lang="en"/>
              <a:t>Also move earlier with the deliverables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ext">
  <p:cSld name="Content-Block_Text">
    <p:spTree>
      <p:nvGrpSpPr>
        <p:cNvPr id="12" name="Shape 12"/>
        <p:cNvGrpSpPr/>
        <p:nvPr/>
      </p:nvGrpSpPr>
      <p:grpSpPr>
        <a:xfrm>
          <a:off x="0" y="0"/>
          <a:ext cx="0" cy="0"/>
          <a:chOff x="0" y="0"/>
          <a:chExt cx="0" cy="0"/>
        </a:xfrm>
      </p:grpSpPr>
      <p:sp>
        <p:nvSpPr>
          <p:cNvPr id="13" name="Google Shape;13;p2"/>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 name="Google Shape;14;p2"/>
          <p:cNvSpPr txBox="1"/>
          <p:nvPr>
            <p:ph idx="1" type="body"/>
          </p:nvPr>
        </p:nvSpPr>
        <p:spPr>
          <a:xfrm>
            <a:off x="472679" y="1213866"/>
            <a:ext cx="8209500" cy="2907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 name="Google Shape;15;p2"/>
          <p:cNvSpPr txBox="1"/>
          <p:nvPr>
            <p:ph idx="2" type="body"/>
          </p:nvPr>
        </p:nvSpPr>
        <p:spPr>
          <a:xfrm>
            <a:off x="5424678" y="4819260"/>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 name="Google Shape;16;p2"/>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Pic">
  <p:cSld name="Content-2 col_Text_Pic">
    <p:spTree>
      <p:nvGrpSpPr>
        <p:cNvPr id="17" name="Shape 17"/>
        <p:cNvGrpSpPr/>
        <p:nvPr/>
      </p:nvGrpSpPr>
      <p:grpSpPr>
        <a:xfrm>
          <a:off x="0" y="0"/>
          <a:ext cx="0" cy="0"/>
          <a:chOff x="0" y="0"/>
          <a:chExt cx="0" cy="0"/>
        </a:xfrm>
      </p:grpSpPr>
      <p:sp>
        <p:nvSpPr>
          <p:cNvPr id="18" name="Google Shape;18;p3"/>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3"/>
          <p:cNvSpPr txBox="1"/>
          <p:nvPr>
            <p:ph idx="1" type="body"/>
          </p:nvPr>
        </p:nvSpPr>
        <p:spPr>
          <a:xfrm>
            <a:off x="473202" y="1213866"/>
            <a:ext cx="49104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 name="Google Shape;20;p3"/>
          <p:cNvSpPr/>
          <p:nvPr>
            <p:ph idx="2" type="pic"/>
          </p:nvPr>
        </p:nvSpPr>
        <p:spPr>
          <a:xfrm>
            <a:off x="5548122" y="1214438"/>
            <a:ext cx="3141000" cy="2907600"/>
          </a:xfrm>
          <a:prstGeom prst="rect">
            <a:avLst/>
          </a:prstGeom>
          <a:noFill/>
          <a:ln>
            <a:noFill/>
          </a:ln>
        </p:spPr>
      </p:sp>
      <p:sp>
        <p:nvSpPr>
          <p:cNvPr id="21" name="Google Shape;21;p3"/>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 name="Google Shape;22;p3"/>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Chart">
  <p:cSld name="Content-2 col_Text_Chart">
    <p:spTree>
      <p:nvGrpSpPr>
        <p:cNvPr id="23" name="Shape 23"/>
        <p:cNvGrpSpPr/>
        <p:nvPr/>
      </p:nvGrpSpPr>
      <p:grpSpPr>
        <a:xfrm>
          <a:off x="0" y="0"/>
          <a:ext cx="0" cy="0"/>
          <a:chOff x="0" y="0"/>
          <a:chExt cx="0" cy="0"/>
        </a:xfrm>
      </p:grpSpPr>
      <p:sp>
        <p:nvSpPr>
          <p:cNvPr id="24" name="Google Shape;24;p4"/>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 name="Google Shape;25;p4"/>
          <p:cNvSpPr txBox="1"/>
          <p:nvPr>
            <p:ph idx="1" type="body"/>
          </p:nvPr>
        </p:nvSpPr>
        <p:spPr>
          <a:xfrm>
            <a:off x="472679" y="1213866"/>
            <a:ext cx="49113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 name="Google Shape;26;p4"/>
          <p:cNvSpPr/>
          <p:nvPr>
            <p:ph idx="2" type="chart"/>
          </p:nvPr>
        </p:nvSpPr>
        <p:spPr>
          <a:xfrm>
            <a:off x="5548122" y="1213866"/>
            <a:ext cx="31410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 name="Google Shape;27;p4"/>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 name="Google Shape;28;p4"/>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Pic">
  <p:cSld name="Content-Block_Pic">
    <p:spTree>
      <p:nvGrpSpPr>
        <p:cNvPr id="29" name="Shape 29"/>
        <p:cNvGrpSpPr/>
        <p:nvPr/>
      </p:nvGrpSpPr>
      <p:grpSpPr>
        <a:xfrm>
          <a:off x="0" y="0"/>
          <a:ext cx="0" cy="0"/>
          <a:chOff x="0" y="0"/>
          <a:chExt cx="0" cy="0"/>
        </a:xfrm>
      </p:grpSpPr>
      <p:sp>
        <p:nvSpPr>
          <p:cNvPr id="30" name="Google Shape;30;p5"/>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 name="Google Shape;31;p5"/>
          <p:cNvSpPr/>
          <p:nvPr>
            <p:ph idx="2" type="pic"/>
          </p:nvPr>
        </p:nvSpPr>
        <p:spPr>
          <a:xfrm>
            <a:off x="472679" y="1213866"/>
            <a:ext cx="8209500" cy="2907900"/>
          </a:xfrm>
          <a:prstGeom prst="rect">
            <a:avLst/>
          </a:prstGeom>
          <a:noFill/>
          <a:ln>
            <a:noFill/>
          </a:ln>
        </p:spPr>
      </p:sp>
      <p:sp>
        <p:nvSpPr>
          <p:cNvPr id="32" name="Google Shape;32;p5"/>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 name="Google Shape;33;p5"/>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Chart">
  <p:cSld name="Content-Block_Chart">
    <p:spTree>
      <p:nvGrpSpPr>
        <p:cNvPr id="34" name="Shape 34"/>
        <p:cNvGrpSpPr/>
        <p:nvPr/>
      </p:nvGrpSpPr>
      <p:grpSpPr>
        <a:xfrm>
          <a:off x="0" y="0"/>
          <a:ext cx="0" cy="0"/>
          <a:chOff x="0" y="0"/>
          <a:chExt cx="0" cy="0"/>
        </a:xfrm>
      </p:grpSpPr>
      <p:sp>
        <p:nvSpPr>
          <p:cNvPr id="35" name="Google Shape;35;p6"/>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6"/>
          <p:cNvSpPr/>
          <p:nvPr>
            <p:ph idx="2" type="chart"/>
          </p:nvPr>
        </p:nvSpPr>
        <p:spPr>
          <a:xfrm>
            <a:off x="472679" y="1213866"/>
            <a:ext cx="82095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 name="Google Shape;37;p6"/>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 name="Google Shape;38;p6"/>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able">
  <p:cSld name="Content-Block_Table">
    <p:spTree>
      <p:nvGrpSpPr>
        <p:cNvPr id="39" name="Shape 39"/>
        <p:cNvGrpSpPr/>
        <p:nvPr/>
      </p:nvGrpSpPr>
      <p:grpSpPr>
        <a:xfrm>
          <a:off x="0" y="0"/>
          <a:ext cx="0" cy="0"/>
          <a:chOff x="0" y="0"/>
          <a:chExt cx="0" cy="0"/>
        </a:xfrm>
      </p:grpSpPr>
      <p:sp>
        <p:nvSpPr>
          <p:cNvPr id="40" name="Google Shape;40;p7"/>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 name="Google Shape;41;p7"/>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 name="Google Shape;42;p7"/>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8"/>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8"/>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University of Massachusetts Amherst" id="6" name="Google Shape;6;p1"/>
          <p:cNvPicPr preferRelativeResize="0"/>
          <p:nvPr/>
        </p:nvPicPr>
        <p:blipFill rotWithShape="1">
          <a:blip r:embed="rId1">
            <a:alphaModFix/>
          </a:blip>
          <a:srcRect b="0" l="0" r="0" t="0"/>
          <a:stretch/>
        </p:blipFill>
        <p:spPr>
          <a:xfrm>
            <a:off x="381500" y="4719540"/>
            <a:ext cx="874211" cy="229137"/>
          </a:xfrm>
          <a:prstGeom prst="rect">
            <a:avLst/>
          </a:prstGeom>
          <a:noFill/>
          <a:ln>
            <a:noFill/>
          </a:ln>
        </p:spPr>
      </p:pic>
      <p:sp>
        <p:nvSpPr>
          <p:cNvPr id="7" name="Google Shape;7;p1"/>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881C1C"/>
              </a:buClr>
              <a:buSzPts val="3300"/>
              <a:buFont typeface="Arial"/>
              <a:buNone/>
              <a:defRPr b="1" i="0" sz="3300" u="none" cap="none" strike="noStrike">
                <a:solidFill>
                  <a:srgbClr val="881C1C"/>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 name="Google Shape;8;p1"/>
          <p:cNvSpPr txBox="1"/>
          <p:nvPr>
            <p:ph idx="1" type="body"/>
          </p:nvPr>
        </p:nvSpPr>
        <p:spPr>
          <a:xfrm>
            <a:off x="473202" y="1213866"/>
            <a:ext cx="8208900" cy="2907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sz="900">
                <a:solidFill>
                  <a:srgbClr val="A5A5A5"/>
                </a:solidFill>
                <a:latin typeface="Arial"/>
                <a:ea typeface="Arial"/>
                <a:cs typeface="Arial"/>
                <a:sym typeface="Arial"/>
              </a:defRPr>
            </a:lvl1pPr>
            <a:lvl2pPr indent="0" lvl="1" marL="0" marR="0" rtl="0" algn="l">
              <a:spcBef>
                <a:spcPts val="0"/>
              </a:spcBef>
              <a:buNone/>
              <a:defRPr sz="900">
                <a:solidFill>
                  <a:srgbClr val="A5A5A5"/>
                </a:solidFill>
                <a:latin typeface="Arial"/>
                <a:ea typeface="Arial"/>
                <a:cs typeface="Arial"/>
                <a:sym typeface="Arial"/>
              </a:defRPr>
            </a:lvl2pPr>
            <a:lvl3pPr indent="0" lvl="2" marL="0" marR="0" rtl="0" algn="l">
              <a:spcBef>
                <a:spcPts val="0"/>
              </a:spcBef>
              <a:buNone/>
              <a:defRPr sz="900">
                <a:solidFill>
                  <a:srgbClr val="A5A5A5"/>
                </a:solidFill>
                <a:latin typeface="Arial"/>
                <a:ea typeface="Arial"/>
                <a:cs typeface="Arial"/>
                <a:sym typeface="Arial"/>
              </a:defRPr>
            </a:lvl3pPr>
            <a:lvl4pPr indent="0" lvl="3" marL="0" marR="0" rtl="0" algn="l">
              <a:spcBef>
                <a:spcPts val="0"/>
              </a:spcBef>
              <a:buNone/>
              <a:defRPr sz="900">
                <a:solidFill>
                  <a:srgbClr val="A5A5A5"/>
                </a:solidFill>
                <a:latin typeface="Arial"/>
                <a:ea typeface="Arial"/>
                <a:cs typeface="Arial"/>
                <a:sym typeface="Arial"/>
              </a:defRPr>
            </a:lvl4pPr>
            <a:lvl5pPr indent="0" lvl="4" marL="0" marR="0" rtl="0" algn="l">
              <a:spcBef>
                <a:spcPts val="0"/>
              </a:spcBef>
              <a:buNone/>
              <a:defRPr sz="900">
                <a:solidFill>
                  <a:srgbClr val="A5A5A5"/>
                </a:solidFill>
                <a:latin typeface="Arial"/>
                <a:ea typeface="Arial"/>
                <a:cs typeface="Arial"/>
                <a:sym typeface="Arial"/>
              </a:defRPr>
            </a:lvl5pPr>
            <a:lvl6pPr indent="0" lvl="5" marL="0" marR="0" rtl="0" algn="l">
              <a:spcBef>
                <a:spcPts val="0"/>
              </a:spcBef>
              <a:buNone/>
              <a:defRPr sz="900">
                <a:solidFill>
                  <a:srgbClr val="A5A5A5"/>
                </a:solidFill>
                <a:latin typeface="Arial"/>
                <a:ea typeface="Arial"/>
                <a:cs typeface="Arial"/>
                <a:sym typeface="Arial"/>
              </a:defRPr>
            </a:lvl6pPr>
            <a:lvl7pPr indent="0" lvl="6" marL="0" marR="0" rtl="0" algn="l">
              <a:spcBef>
                <a:spcPts val="0"/>
              </a:spcBef>
              <a:buNone/>
              <a:defRPr sz="900">
                <a:solidFill>
                  <a:srgbClr val="A5A5A5"/>
                </a:solidFill>
                <a:latin typeface="Arial"/>
                <a:ea typeface="Arial"/>
                <a:cs typeface="Arial"/>
                <a:sym typeface="Arial"/>
              </a:defRPr>
            </a:lvl7pPr>
            <a:lvl8pPr indent="0" lvl="7" marL="0" marR="0" rtl="0" algn="l">
              <a:spcBef>
                <a:spcPts val="0"/>
              </a:spcBef>
              <a:buNone/>
              <a:defRPr sz="900">
                <a:solidFill>
                  <a:srgbClr val="A5A5A5"/>
                </a:solidFill>
                <a:latin typeface="Arial"/>
                <a:ea typeface="Arial"/>
                <a:cs typeface="Arial"/>
                <a:sym typeface="Arial"/>
              </a:defRPr>
            </a:lvl8pPr>
            <a:lvl9pPr indent="0" lvl="8" marL="0" marR="0" rtl="0" algn="l">
              <a:spcBef>
                <a:spcPts val="0"/>
              </a:spcBef>
              <a:buNone/>
              <a:defRPr sz="900">
                <a:solidFill>
                  <a:srgbClr val="A5A5A5"/>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cxnSp>
        <p:nvCxnSpPr>
          <p:cNvPr id="10" name="Google Shape;10;p1"/>
          <p:cNvCxnSpPr/>
          <p:nvPr/>
        </p:nvCxnSpPr>
        <p:spPr>
          <a:xfrm>
            <a:off x="8263890" y="4822282"/>
            <a:ext cx="0" cy="134700"/>
          </a:xfrm>
          <a:prstGeom prst="straightConnector1">
            <a:avLst/>
          </a:prstGeom>
          <a:noFill/>
          <a:ln cap="flat" cmpd="sng" w="15875">
            <a:solidFill>
              <a:srgbClr val="AEABAB"/>
            </a:solidFill>
            <a:prstDash val="solid"/>
            <a:miter lim="800000"/>
            <a:headEnd len="sm" w="sm" type="none"/>
            <a:tailEnd len="sm" w="sm" type="none"/>
          </a:ln>
        </p:spPr>
      </p:cxnSp>
      <p:sp>
        <p:nvSpPr>
          <p:cNvPr id="11" name="Google Shape;11;p1"/>
          <p:cNvSpPr/>
          <p:nvPr/>
        </p:nvSpPr>
        <p:spPr>
          <a:xfrm>
            <a:off x="0" y="4430268"/>
            <a:ext cx="9148500" cy="44700"/>
          </a:xfrm>
          <a:prstGeom prst="rect">
            <a:avLst/>
          </a:prstGeom>
          <a:solidFill>
            <a:srgbClr val="881C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4">
          <p15:clr>
            <a:srgbClr val="F26B43"/>
          </p15:clr>
        </p15:guide>
        <p15:guide id="2" orient="horz" pos="3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digikey.com/en/products/detail/adafruit-industries-llc/3436/6827175?utm_adgroup=&amp;utm_source=google&amp;utm_medium=cpc&amp;utm_campaign=PMax%20Shopping_Product_Low%20ROAS%20Categories&amp;utm_term=&amp;utm_content=&amp;utm_id=go_cmp-20243063506_adg-_ad-__dev-c_ext-_prd-6827175_sig-Cj0KCQiA67CrBhC1ARIsACKAa8QEArGkCWevP-5P9yz5e55PLQo6WcaafG6eP_CFS0Q_fKx7r4HIl68aAutdEALw_wcB&amp;gad_source=1&amp;gclid=Cj0KCQiA67CrBhC1ARIsACKAa8QEArGkCWevP-5P9yz5e55PLQo6WcaafG6eP_CFS0Q_fKx7r4HIl68aAutdEALw_wcB" TargetMode="External"/><Relationship Id="rId4" Type="http://schemas.openxmlformats.org/officeDocument/2006/relationships/hyperlink" Target="https://www.adafruit.com/product/1611?gclid=CjwKCAjw1t2pBhAFEiwA_-A-NDTtT1Fv0Pom-Xa1PDR7qwdU8NqKZW9lCUjbFF08cc-PaoZ68PYBrxoC1QAQAvD_Bw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drive.google.com/file/d/120Hd-HgepJTg4YPyMHl1-IxZH3m2eJ5U/view" TargetMode="Externa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drive.google.com/file/d/15t-Uz0lMuKviMABQpHusZDvxCuOOLySY/view" TargetMode="External"/><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9"/>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ModuLoop</a:t>
            </a:r>
            <a:endParaRPr/>
          </a:p>
        </p:txBody>
      </p:sp>
      <p:sp>
        <p:nvSpPr>
          <p:cNvPr id="52" name="Google Shape;52;p9"/>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fontScale="47500" lnSpcReduction="20000"/>
          </a:bodyPr>
          <a:lstStyle/>
          <a:p>
            <a:pPr indent="0" lvl="0" marL="0" rtl="0" algn="ctr">
              <a:spcBef>
                <a:spcPts val="800"/>
              </a:spcBef>
              <a:spcAft>
                <a:spcPts val="0"/>
              </a:spcAft>
              <a:buNone/>
            </a:pPr>
            <a:r>
              <a:rPr lang="en"/>
              <a:t>Team 28 MDR: Conor Curtin, Evan Rovelli, Ryan Gordon, Shawn Colby</a:t>
            </a:r>
            <a:endParaRPr/>
          </a:p>
          <a:p>
            <a:pPr indent="0" lvl="0" marL="0" rtl="0" algn="ctr">
              <a:spcBef>
                <a:spcPts val="800"/>
              </a:spcBef>
              <a:spcAft>
                <a:spcPts val="0"/>
              </a:spcAft>
              <a:buNone/>
            </a:pPr>
            <a:r>
              <a:rPr lang="en"/>
              <a:t>Advisor: Baird Soules</a:t>
            </a:r>
            <a:endParaRPr/>
          </a:p>
          <a:p>
            <a:pPr indent="0" lvl="0" marL="0" rtl="0" algn="ctr">
              <a:spcBef>
                <a:spcPts val="800"/>
              </a:spcBef>
              <a:spcAft>
                <a:spcPts val="0"/>
              </a:spcAft>
              <a:buNone/>
            </a:pPr>
            <a:r>
              <a:rPr lang="en"/>
              <a:t>Evaluators: Professor Anderson &amp; Professor Lorenzo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8"/>
          <p:cNvPicPr preferRelativeResize="0"/>
          <p:nvPr/>
        </p:nvPicPr>
        <p:blipFill>
          <a:blip r:embed="rId3">
            <a:alphaModFix/>
          </a:blip>
          <a:stretch>
            <a:fillRect/>
          </a:stretch>
        </p:blipFill>
        <p:spPr>
          <a:xfrm>
            <a:off x="0" y="0"/>
            <a:ext cx="9143999" cy="5143499"/>
          </a:xfrm>
          <a:prstGeom prst="rect">
            <a:avLst/>
          </a:prstGeom>
          <a:noFill/>
          <a:ln>
            <a:noFill/>
          </a:ln>
        </p:spPr>
      </p:pic>
      <p:sp>
        <p:nvSpPr>
          <p:cNvPr id="141" name="Google Shape;141;p18"/>
          <p:cNvSpPr txBox="1"/>
          <p:nvPr>
            <p:ph type="title"/>
          </p:nvPr>
        </p:nvSpPr>
        <p:spPr>
          <a:xfrm>
            <a:off x="158300" y="117475"/>
            <a:ext cx="3015900" cy="862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Block Diagram</a:t>
            </a:r>
            <a:endParaRPr/>
          </a:p>
        </p:txBody>
      </p:sp>
      <p:sp>
        <p:nvSpPr>
          <p:cNvPr id="142" name="Google Shape;142;p18"/>
          <p:cNvSpPr/>
          <p:nvPr>
            <p:ph idx="2" type="chart"/>
          </p:nvPr>
        </p:nvSpPr>
        <p:spPr>
          <a:xfrm>
            <a:off x="6705525" y="1785075"/>
            <a:ext cx="2400900" cy="3326100"/>
          </a:xfrm>
          <a:prstGeom prst="rect">
            <a:avLst/>
          </a:prstGeom>
          <a:ln cap="flat" cmpd="sng" w="28575">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rtl="0" algn="ctr">
              <a:spcBef>
                <a:spcPts val="800"/>
              </a:spcBef>
              <a:spcAft>
                <a:spcPts val="0"/>
              </a:spcAft>
              <a:buNone/>
            </a:pPr>
            <a:r>
              <a:rPr lang="en" sz="1200"/>
              <a:t>Key</a:t>
            </a:r>
            <a:endParaRPr sz="1200"/>
          </a:p>
          <a:p>
            <a:pPr indent="-292100" lvl="0" marL="457200" rtl="0" algn="l">
              <a:spcBef>
                <a:spcPts val="800"/>
              </a:spcBef>
              <a:spcAft>
                <a:spcPts val="0"/>
              </a:spcAft>
              <a:buSzPts val="1000"/>
              <a:buAutoNum type="arabicPeriod"/>
            </a:pPr>
            <a:r>
              <a:rPr b="0" lang="en" sz="1000"/>
              <a:t>Palette sound button pressed</a:t>
            </a:r>
            <a:endParaRPr b="0" sz="1000"/>
          </a:p>
          <a:p>
            <a:pPr indent="-292100" lvl="0" marL="457200" rtl="0" algn="l">
              <a:spcBef>
                <a:spcPts val="0"/>
              </a:spcBef>
              <a:spcAft>
                <a:spcPts val="0"/>
              </a:spcAft>
              <a:buSzPts val="1000"/>
              <a:buAutoNum type="arabicPeriod"/>
            </a:pPr>
            <a:r>
              <a:rPr b="0" lang="en" sz="1000"/>
              <a:t>Palette effects button pressed</a:t>
            </a:r>
            <a:endParaRPr b="0" sz="1000"/>
          </a:p>
          <a:p>
            <a:pPr indent="-292100" lvl="0" marL="457200" rtl="0" algn="l">
              <a:spcBef>
                <a:spcPts val="0"/>
              </a:spcBef>
              <a:spcAft>
                <a:spcPts val="0"/>
              </a:spcAft>
              <a:buSzPts val="1000"/>
              <a:buAutoNum type="arabicPeriod"/>
            </a:pPr>
            <a:r>
              <a:rPr b="0" lang="en" sz="1000"/>
              <a:t>Save button pressed</a:t>
            </a:r>
            <a:endParaRPr b="0" sz="1000"/>
          </a:p>
          <a:p>
            <a:pPr indent="-292100" lvl="0" marL="457200" rtl="0" algn="l">
              <a:spcBef>
                <a:spcPts val="0"/>
              </a:spcBef>
              <a:spcAft>
                <a:spcPts val="0"/>
              </a:spcAft>
              <a:buSzPts val="1000"/>
              <a:buAutoNum type="arabicPeriod"/>
            </a:pPr>
            <a:r>
              <a:rPr b="0" lang="en" sz="1000"/>
              <a:t>Select measure button</a:t>
            </a:r>
            <a:endParaRPr b="0" sz="1000"/>
          </a:p>
          <a:p>
            <a:pPr indent="-292100" lvl="0" marL="457200" rtl="0" algn="l">
              <a:spcBef>
                <a:spcPts val="0"/>
              </a:spcBef>
              <a:spcAft>
                <a:spcPts val="0"/>
              </a:spcAft>
              <a:buSzPts val="1000"/>
              <a:buAutoNum type="arabicPeriod"/>
            </a:pPr>
            <a:r>
              <a:rPr b="0" lang="en" sz="1000"/>
              <a:t>If selected button memory already contains a sound</a:t>
            </a:r>
            <a:endParaRPr b="0" sz="1000"/>
          </a:p>
          <a:p>
            <a:pPr indent="-292100" lvl="0" marL="457200" rtl="0" algn="l">
              <a:spcBef>
                <a:spcPts val="0"/>
              </a:spcBef>
              <a:spcAft>
                <a:spcPts val="0"/>
              </a:spcAft>
              <a:buSzPts val="1000"/>
              <a:buAutoNum type="arabicPeriod"/>
            </a:pPr>
            <a:r>
              <a:rPr b="0" lang="en" sz="1000"/>
              <a:t>If button memory doesn’t contain a sound</a:t>
            </a:r>
            <a:endParaRPr b="0" sz="1000"/>
          </a:p>
          <a:p>
            <a:pPr indent="-292100" lvl="0" marL="457200" rtl="0" algn="l">
              <a:spcBef>
                <a:spcPts val="0"/>
              </a:spcBef>
              <a:spcAft>
                <a:spcPts val="0"/>
              </a:spcAft>
              <a:buSzPts val="1000"/>
              <a:buAutoNum type="arabicPeriod"/>
            </a:pPr>
            <a:r>
              <a:rPr b="0" lang="en" sz="1000"/>
              <a:t>Load sound to measure</a:t>
            </a:r>
            <a:endParaRPr b="0" sz="1000"/>
          </a:p>
          <a:p>
            <a:pPr indent="-292100" lvl="0" marL="457200" rtl="0" algn="l">
              <a:spcBef>
                <a:spcPts val="0"/>
              </a:spcBef>
              <a:spcAft>
                <a:spcPts val="0"/>
              </a:spcAft>
              <a:buSzPts val="1000"/>
              <a:buAutoNum type="arabicPeriod"/>
            </a:pPr>
            <a:r>
              <a:rPr b="0" lang="en" sz="1000"/>
              <a:t>Replace sound in palette</a:t>
            </a:r>
            <a:endParaRPr b="0" sz="1000"/>
          </a:p>
          <a:p>
            <a:pPr indent="-292100" lvl="0" marL="457200" rtl="0" algn="l">
              <a:spcBef>
                <a:spcPts val="0"/>
              </a:spcBef>
              <a:spcAft>
                <a:spcPts val="0"/>
              </a:spcAft>
              <a:buSzPts val="1000"/>
              <a:buAutoNum type="arabicPeriod"/>
            </a:pPr>
            <a:r>
              <a:rPr b="0" lang="en" sz="1000"/>
              <a:t>Select MIDI</a:t>
            </a:r>
            <a:endParaRPr b="0" sz="1000"/>
          </a:p>
          <a:p>
            <a:pPr indent="-292100" lvl="0" marL="457200" rtl="0" algn="l">
              <a:spcBef>
                <a:spcPts val="0"/>
              </a:spcBef>
              <a:spcAft>
                <a:spcPts val="0"/>
              </a:spcAft>
              <a:buSzPts val="1000"/>
              <a:buAutoNum type="arabicPeriod"/>
            </a:pPr>
            <a:r>
              <a:rPr b="0" lang="en" sz="1000"/>
              <a:t>Select imported</a:t>
            </a:r>
            <a:endParaRPr b="0" sz="1000"/>
          </a:p>
          <a:p>
            <a:pPr indent="-292100" lvl="0" marL="457200" rtl="0" algn="l">
              <a:spcBef>
                <a:spcPts val="0"/>
              </a:spcBef>
              <a:spcAft>
                <a:spcPts val="0"/>
              </a:spcAft>
              <a:buSzPts val="1000"/>
              <a:buAutoNum type="arabicPeriod"/>
            </a:pPr>
            <a:r>
              <a:rPr b="0" lang="en" sz="1000"/>
              <a:t>Button memory doesn’t contain an effect</a:t>
            </a:r>
            <a:endParaRPr b="0" sz="1000"/>
          </a:p>
          <a:p>
            <a:pPr indent="-292100" lvl="0" marL="457200" rtl="0" algn="l">
              <a:spcBef>
                <a:spcPts val="0"/>
              </a:spcBef>
              <a:spcAft>
                <a:spcPts val="0"/>
              </a:spcAft>
              <a:buSzPts val="1000"/>
              <a:buAutoNum type="arabicPeriod"/>
            </a:pPr>
            <a:r>
              <a:rPr b="0" lang="en" sz="1000"/>
              <a:t>Button memory does contain an effect</a:t>
            </a:r>
            <a:endParaRPr b="0" sz="1000"/>
          </a:p>
          <a:p>
            <a:pPr indent="-292100" lvl="0" marL="457200" rtl="0" algn="l">
              <a:spcBef>
                <a:spcPts val="0"/>
              </a:spcBef>
              <a:spcAft>
                <a:spcPts val="0"/>
              </a:spcAft>
              <a:buSzPts val="1000"/>
              <a:buAutoNum type="arabicPeriod"/>
            </a:pPr>
            <a:r>
              <a:rPr b="0" lang="en" sz="1000"/>
              <a:t>Replace effect in palette</a:t>
            </a:r>
            <a:endParaRPr b="0" sz="1000"/>
          </a:p>
          <a:p>
            <a:pPr indent="-292100" lvl="0" marL="457200" rtl="0" algn="l">
              <a:spcBef>
                <a:spcPts val="0"/>
              </a:spcBef>
              <a:spcAft>
                <a:spcPts val="0"/>
              </a:spcAft>
              <a:buSzPts val="1000"/>
              <a:buAutoNum type="arabicPeriod"/>
            </a:pPr>
            <a:r>
              <a:rPr b="0" lang="en" sz="1000"/>
              <a:t>Load effect to measure</a:t>
            </a:r>
            <a:endParaRPr b="0" sz="1000"/>
          </a:p>
          <a:p>
            <a:pPr indent="-292100" lvl="0" marL="457200" rtl="0" algn="l">
              <a:spcBef>
                <a:spcPts val="0"/>
              </a:spcBef>
              <a:spcAft>
                <a:spcPts val="0"/>
              </a:spcAft>
              <a:buSzPts val="1000"/>
              <a:buAutoNum type="arabicPeriod"/>
            </a:pPr>
            <a:r>
              <a:rPr b="0" lang="en" sz="1000"/>
              <a:t>Pause button is pressed</a:t>
            </a:r>
            <a:endParaRPr b="0" sz="1000"/>
          </a:p>
          <a:p>
            <a:pPr indent="-292100" lvl="0" marL="457200" rtl="0" algn="l">
              <a:spcBef>
                <a:spcPts val="0"/>
              </a:spcBef>
              <a:spcAft>
                <a:spcPts val="0"/>
              </a:spcAft>
              <a:buSzPts val="1000"/>
              <a:buAutoNum type="arabicPeriod"/>
            </a:pPr>
            <a:r>
              <a:rPr b="0" lang="en" sz="1000"/>
              <a:t>Measures loop once play button pressed until paused </a:t>
            </a:r>
            <a:endParaRPr b="0" sz="1000"/>
          </a:p>
        </p:txBody>
      </p:sp>
      <p:sp>
        <p:nvSpPr>
          <p:cNvPr id="143" name="Google Shape;143;p1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rotWithShape="1">
          <a:blip r:embed="rId3">
            <a:alphaModFix/>
          </a:blip>
          <a:srcRect b="3484" l="12932" r="5214" t="32218"/>
          <a:stretch/>
        </p:blipFill>
        <p:spPr>
          <a:xfrm>
            <a:off x="132976" y="353650"/>
            <a:ext cx="8878051" cy="3922876"/>
          </a:xfrm>
          <a:prstGeom prst="rect">
            <a:avLst/>
          </a:prstGeom>
          <a:noFill/>
          <a:ln>
            <a:noFill/>
          </a:ln>
        </p:spPr>
      </p:pic>
      <p:sp>
        <p:nvSpPr>
          <p:cNvPr id="149" name="Google Shape;149;p19"/>
          <p:cNvSpPr txBox="1"/>
          <p:nvPr>
            <p:ph type="title"/>
          </p:nvPr>
        </p:nvSpPr>
        <p:spPr>
          <a:xfrm>
            <a:off x="108575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Hardware Block</a:t>
            </a:r>
            <a:endParaRPr/>
          </a:p>
          <a:p>
            <a:pPr indent="0" lvl="0" marL="0" rtl="0" algn="l">
              <a:spcBef>
                <a:spcPts val="0"/>
              </a:spcBef>
              <a:spcAft>
                <a:spcPts val="0"/>
              </a:spcAft>
              <a:buNone/>
            </a:pPr>
            <a:r>
              <a:rPr lang="en"/>
              <a:t> Diagram</a:t>
            </a:r>
            <a:endParaRPr/>
          </a:p>
        </p:txBody>
      </p:sp>
      <p:sp>
        <p:nvSpPr>
          <p:cNvPr id="150" name="Google Shape;150;p1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51" name="Google Shape;151;p1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VS1053b - MIDI Audio Codec Circuit</a:t>
            </a:r>
            <a:endParaRPr/>
          </a:p>
        </p:txBody>
      </p:sp>
      <p:sp>
        <p:nvSpPr>
          <p:cNvPr id="157" name="Google Shape;157;p20"/>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IC implementing General MIDI sound library </a:t>
            </a:r>
            <a:endParaRPr/>
          </a:p>
          <a:p>
            <a:pPr indent="-336550" lvl="1" marL="914400" rtl="0" algn="l">
              <a:spcBef>
                <a:spcPts val="0"/>
              </a:spcBef>
              <a:spcAft>
                <a:spcPts val="0"/>
              </a:spcAft>
              <a:buSzPts val="1700"/>
              <a:buChar char="-"/>
            </a:pPr>
            <a:r>
              <a:rPr lang="en"/>
              <a:t>128 Melodic Sounds (GM1)</a:t>
            </a:r>
            <a:endParaRPr/>
          </a:p>
          <a:p>
            <a:pPr indent="-336550" lvl="1" marL="914400" rtl="0" algn="l">
              <a:spcBef>
                <a:spcPts val="0"/>
              </a:spcBef>
              <a:spcAft>
                <a:spcPts val="0"/>
              </a:spcAft>
              <a:buSzPts val="1700"/>
              <a:buChar char="-"/>
            </a:pPr>
            <a:r>
              <a:rPr lang="en"/>
              <a:t>60 Percussion Sounds (GM1 &amp; GM2)</a:t>
            </a:r>
            <a:endParaRPr/>
          </a:p>
          <a:p>
            <a:pPr indent="-355600" lvl="0" marL="457200" rtl="0" algn="l">
              <a:spcBef>
                <a:spcPts val="0"/>
              </a:spcBef>
              <a:spcAft>
                <a:spcPts val="0"/>
              </a:spcAft>
              <a:buSzPts val="2000"/>
              <a:buChar char="-"/>
            </a:pPr>
            <a:r>
              <a:rPr lang="en"/>
              <a:t>Sound banks available through serial connection</a:t>
            </a:r>
            <a:endParaRPr/>
          </a:p>
          <a:p>
            <a:pPr indent="-336550" lvl="1" marL="914400" rtl="0" algn="l">
              <a:spcBef>
                <a:spcPts val="0"/>
              </a:spcBef>
              <a:spcAft>
                <a:spcPts val="0"/>
              </a:spcAft>
              <a:buSzPts val="1700"/>
              <a:buChar char="-"/>
            </a:pPr>
            <a:r>
              <a:rPr lang="en"/>
              <a:t>Order of Commands (Melodic)</a:t>
            </a:r>
            <a:endParaRPr/>
          </a:p>
          <a:p>
            <a:pPr indent="-323850" lvl="2" marL="1371600" rtl="0" algn="l">
              <a:spcBef>
                <a:spcPts val="0"/>
              </a:spcBef>
              <a:spcAft>
                <a:spcPts val="0"/>
              </a:spcAft>
              <a:buSzPts val="1500"/>
              <a:buChar char="-"/>
            </a:pPr>
            <a:r>
              <a:rPr lang="en" sz="1500"/>
              <a:t>Select Sound Bank</a:t>
            </a:r>
            <a:endParaRPr sz="1500"/>
          </a:p>
          <a:p>
            <a:pPr indent="-323850" lvl="2" marL="1371600" rtl="0" algn="l">
              <a:spcBef>
                <a:spcPts val="0"/>
              </a:spcBef>
              <a:spcAft>
                <a:spcPts val="0"/>
              </a:spcAft>
              <a:buSzPts val="1500"/>
              <a:buChar char="-"/>
            </a:pPr>
            <a:r>
              <a:rPr lang="en" sz="1500"/>
              <a:t>Select Instrument</a:t>
            </a:r>
            <a:endParaRPr sz="1500"/>
          </a:p>
          <a:p>
            <a:pPr indent="-323850" lvl="2" marL="1371600" rtl="0" algn="l">
              <a:spcBef>
                <a:spcPts val="0"/>
              </a:spcBef>
              <a:spcAft>
                <a:spcPts val="0"/>
              </a:spcAft>
              <a:buSzPts val="1500"/>
              <a:buChar char="-"/>
            </a:pPr>
            <a:r>
              <a:rPr lang="en" sz="1500"/>
              <a:t>Activate Pitch</a:t>
            </a:r>
            <a:endParaRPr sz="1500"/>
          </a:p>
          <a:p>
            <a:pPr indent="-323850" lvl="1" marL="914400" rtl="0" algn="l">
              <a:spcBef>
                <a:spcPts val="0"/>
              </a:spcBef>
              <a:spcAft>
                <a:spcPts val="0"/>
              </a:spcAft>
              <a:buSzPts val="1500"/>
              <a:buChar char="-"/>
            </a:pPr>
            <a:r>
              <a:rPr lang="en" sz="1500"/>
              <a:t>Order of Commands (Percussion)</a:t>
            </a:r>
            <a:endParaRPr sz="1500"/>
          </a:p>
          <a:p>
            <a:pPr indent="-323850" lvl="2" marL="1371600" rtl="0" algn="l">
              <a:spcBef>
                <a:spcPts val="0"/>
              </a:spcBef>
              <a:spcAft>
                <a:spcPts val="0"/>
              </a:spcAft>
              <a:buSzPts val="1500"/>
              <a:buChar char="-"/>
            </a:pPr>
            <a:r>
              <a:rPr lang="en" sz="1500"/>
              <a:t>Select Sound Bank</a:t>
            </a:r>
            <a:endParaRPr sz="1500"/>
          </a:p>
          <a:p>
            <a:pPr indent="-323850" lvl="2" marL="1371600" rtl="0" algn="l">
              <a:spcBef>
                <a:spcPts val="0"/>
              </a:spcBef>
              <a:spcAft>
                <a:spcPts val="0"/>
              </a:spcAft>
              <a:buSzPts val="1500"/>
              <a:buChar char="-"/>
            </a:pPr>
            <a:r>
              <a:rPr lang="en" sz="1500"/>
              <a:t>Select Default Instrument</a:t>
            </a:r>
            <a:endParaRPr sz="1500"/>
          </a:p>
          <a:p>
            <a:pPr indent="-323850" lvl="2" marL="1371600" rtl="0" algn="l">
              <a:spcBef>
                <a:spcPts val="0"/>
              </a:spcBef>
              <a:spcAft>
                <a:spcPts val="0"/>
              </a:spcAft>
              <a:buSzPts val="1500"/>
              <a:buChar char="-"/>
            </a:pPr>
            <a:r>
              <a:rPr lang="en" sz="1500"/>
              <a:t>Activate Percussive Instrument</a:t>
            </a:r>
            <a:endParaRPr sz="1500"/>
          </a:p>
        </p:txBody>
      </p:sp>
      <p:sp>
        <p:nvSpPr>
          <p:cNvPr id="158" name="Google Shape;158;p2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59" name="Google Shape;159;p20"/>
          <p:cNvPicPr preferRelativeResize="0"/>
          <p:nvPr/>
        </p:nvPicPr>
        <p:blipFill>
          <a:blip r:embed="rId3">
            <a:alphaModFix/>
          </a:blip>
          <a:stretch>
            <a:fillRect/>
          </a:stretch>
        </p:blipFill>
        <p:spPr>
          <a:xfrm>
            <a:off x="6950725" y="2410175"/>
            <a:ext cx="1880574" cy="1880574"/>
          </a:xfrm>
          <a:prstGeom prst="rect">
            <a:avLst/>
          </a:prstGeom>
          <a:noFill/>
          <a:ln>
            <a:noFill/>
          </a:ln>
        </p:spPr>
      </p:pic>
      <p:sp>
        <p:nvSpPr>
          <p:cNvPr id="160" name="Google Shape;160;p2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1"/>
          <p:cNvPicPr preferRelativeResize="0"/>
          <p:nvPr/>
        </p:nvPicPr>
        <p:blipFill>
          <a:blip r:embed="rId3">
            <a:alphaModFix/>
          </a:blip>
          <a:stretch>
            <a:fillRect/>
          </a:stretch>
        </p:blipFill>
        <p:spPr>
          <a:xfrm>
            <a:off x="4951950" y="2606299"/>
            <a:ext cx="3757333" cy="1050875"/>
          </a:xfrm>
          <a:prstGeom prst="rect">
            <a:avLst/>
          </a:prstGeom>
          <a:noFill/>
          <a:ln>
            <a:noFill/>
          </a:ln>
        </p:spPr>
      </p:pic>
      <p:sp>
        <p:nvSpPr>
          <p:cNvPr id="166" name="Google Shape;166;p2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Custom Sounds</a:t>
            </a:r>
            <a:endParaRPr/>
          </a:p>
        </p:txBody>
      </p:sp>
      <p:sp>
        <p:nvSpPr>
          <p:cNvPr id="167" name="Google Shape;167;p21"/>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Integrated SD card reader</a:t>
            </a:r>
            <a:endParaRPr/>
          </a:p>
          <a:p>
            <a:pPr indent="-355600" lvl="0" marL="457200" rtl="0" algn="l">
              <a:spcBef>
                <a:spcPts val="800"/>
              </a:spcBef>
              <a:spcAft>
                <a:spcPts val="0"/>
              </a:spcAft>
              <a:buSzPts val="2000"/>
              <a:buChar char="-"/>
            </a:pPr>
            <a:r>
              <a:rPr b="0" lang="en"/>
              <a:t>Store raw audio format (.WAV)</a:t>
            </a:r>
            <a:endParaRPr b="0"/>
          </a:p>
          <a:p>
            <a:pPr indent="-355600" lvl="0" marL="457200" rtl="0" algn="l">
              <a:spcBef>
                <a:spcPts val="0"/>
              </a:spcBef>
              <a:spcAft>
                <a:spcPts val="0"/>
              </a:spcAft>
              <a:buSzPts val="2000"/>
              <a:buChar char="-"/>
            </a:pPr>
            <a:r>
              <a:rPr b="0" lang="en"/>
              <a:t>Navigable by GUI</a:t>
            </a:r>
            <a:endParaRPr b="0"/>
          </a:p>
          <a:p>
            <a:pPr indent="0" lvl="0" marL="0" rtl="0" algn="l">
              <a:spcBef>
                <a:spcPts val="800"/>
              </a:spcBef>
              <a:spcAft>
                <a:spcPts val="0"/>
              </a:spcAft>
              <a:buNone/>
            </a:pPr>
            <a:r>
              <a:rPr lang="en"/>
              <a:t>PT8211 DAC</a:t>
            </a:r>
            <a:endParaRPr b="0"/>
          </a:p>
          <a:p>
            <a:pPr indent="-355600" lvl="0" marL="457200" rtl="0" algn="l">
              <a:spcBef>
                <a:spcPts val="800"/>
              </a:spcBef>
              <a:spcAft>
                <a:spcPts val="0"/>
              </a:spcAft>
              <a:buSzPts val="2000"/>
              <a:buChar char="-"/>
            </a:pPr>
            <a:r>
              <a:rPr b="0" lang="en"/>
              <a:t>44.1 kHz 16 bit data</a:t>
            </a:r>
            <a:endParaRPr b="0"/>
          </a:p>
          <a:p>
            <a:pPr indent="-336550" lvl="1" marL="914400" rtl="0" algn="l">
              <a:spcBef>
                <a:spcPts val="0"/>
              </a:spcBef>
              <a:spcAft>
                <a:spcPts val="0"/>
              </a:spcAft>
              <a:buSzPts val="1700"/>
              <a:buChar char="-"/>
            </a:pPr>
            <a:r>
              <a:rPr lang="en"/>
              <a:t>Interfaces over I2S</a:t>
            </a:r>
            <a:endParaRPr b="0"/>
          </a:p>
          <a:p>
            <a:pPr indent="0" lvl="0" marL="0" rtl="0" algn="l">
              <a:spcBef>
                <a:spcPts val="800"/>
              </a:spcBef>
              <a:spcAft>
                <a:spcPts val="0"/>
              </a:spcAft>
              <a:buNone/>
            </a:pPr>
            <a:r>
              <a:rPr lang="en"/>
              <a:t>Digital sound file mixing</a:t>
            </a:r>
            <a:endParaRPr/>
          </a:p>
          <a:p>
            <a:pPr indent="0" lvl="0" marL="0" rtl="0" algn="l">
              <a:spcBef>
                <a:spcPts val="800"/>
              </a:spcBef>
              <a:spcAft>
                <a:spcPts val="0"/>
              </a:spcAft>
              <a:buNone/>
            </a:pPr>
            <a:r>
              <a:t/>
            </a:r>
            <a:endParaRPr b="0"/>
          </a:p>
        </p:txBody>
      </p:sp>
      <p:sp>
        <p:nvSpPr>
          <p:cNvPr id="168" name="Google Shape;168;p2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69" name="Google Shape;169;p2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Preliminary Display</a:t>
            </a:r>
            <a:endParaRPr/>
          </a:p>
        </p:txBody>
      </p:sp>
      <p:sp>
        <p:nvSpPr>
          <p:cNvPr id="175" name="Google Shape;175;p22"/>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Graphical User Interface</a:t>
            </a:r>
            <a:endParaRPr/>
          </a:p>
          <a:p>
            <a:pPr indent="-355600" lvl="0" marL="457200" rtl="0" algn="l">
              <a:spcBef>
                <a:spcPts val="800"/>
              </a:spcBef>
              <a:spcAft>
                <a:spcPts val="0"/>
              </a:spcAft>
              <a:buSzPts val="2000"/>
              <a:buChar char="-"/>
            </a:pPr>
            <a:r>
              <a:rPr b="0" lang="en"/>
              <a:t>Navigate effect &amp; </a:t>
            </a:r>
            <a:r>
              <a:rPr b="0" lang="en"/>
              <a:t>sound</a:t>
            </a:r>
            <a:r>
              <a:rPr b="0" lang="en"/>
              <a:t> libraries</a:t>
            </a:r>
            <a:endParaRPr b="0"/>
          </a:p>
          <a:p>
            <a:pPr indent="-336550" lvl="1" marL="914400" rtl="0" algn="l">
              <a:spcBef>
                <a:spcPts val="0"/>
              </a:spcBef>
              <a:spcAft>
                <a:spcPts val="0"/>
              </a:spcAft>
              <a:buSzPts val="1700"/>
              <a:buChar char="-"/>
            </a:pPr>
            <a:r>
              <a:rPr lang="en"/>
              <a:t>MIDI &amp; Custom Sounds</a:t>
            </a:r>
            <a:endParaRPr b="0"/>
          </a:p>
          <a:p>
            <a:pPr indent="0" lvl="0" marL="0" rtl="0" algn="l">
              <a:spcBef>
                <a:spcPts val="800"/>
              </a:spcBef>
              <a:spcAft>
                <a:spcPts val="0"/>
              </a:spcAft>
              <a:buNone/>
            </a:pPr>
            <a:r>
              <a:rPr lang="en"/>
              <a:t>Directional Pad</a:t>
            </a:r>
            <a:endParaRPr/>
          </a:p>
          <a:p>
            <a:pPr indent="-355600" lvl="0" marL="457200" rtl="0" algn="l">
              <a:spcBef>
                <a:spcPts val="800"/>
              </a:spcBef>
              <a:spcAft>
                <a:spcPts val="0"/>
              </a:spcAft>
              <a:buSzPts val="2000"/>
              <a:buChar char="-"/>
            </a:pPr>
            <a:r>
              <a:rPr b="0" lang="en"/>
              <a:t>Scroll &amp; select options</a:t>
            </a:r>
            <a:endParaRPr b="0"/>
          </a:p>
          <a:p>
            <a:pPr indent="0" lvl="0" marL="0" rtl="0" algn="l">
              <a:spcBef>
                <a:spcPts val="800"/>
              </a:spcBef>
              <a:spcAft>
                <a:spcPts val="0"/>
              </a:spcAft>
              <a:buNone/>
            </a:pPr>
            <a:r>
              <a:t/>
            </a:r>
            <a:endParaRPr b="0"/>
          </a:p>
        </p:txBody>
      </p:sp>
      <p:sp>
        <p:nvSpPr>
          <p:cNvPr id="176" name="Google Shape;176;p2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pSp>
        <p:nvGrpSpPr>
          <p:cNvPr id="177" name="Google Shape;177;p22"/>
          <p:cNvGrpSpPr/>
          <p:nvPr/>
        </p:nvGrpSpPr>
        <p:grpSpPr>
          <a:xfrm>
            <a:off x="1498171" y="2836221"/>
            <a:ext cx="5593496" cy="1194204"/>
            <a:chOff x="941575" y="2538700"/>
            <a:chExt cx="6645475" cy="1582775"/>
          </a:xfrm>
        </p:grpSpPr>
        <p:sp>
          <p:nvSpPr>
            <p:cNvPr id="178" name="Google Shape;178;p22"/>
            <p:cNvSpPr/>
            <p:nvPr/>
          </p:nvSpPr>
          <p:spPr>
            <a:xfrm>
              <a:off x="941575" y="327902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Sounds</a:t>
              </a:r>
              <a:endParaRPr/>
            </a:p>
          </p:txBody>
        </p:sp>
        <p:sp>
          <p:nvSpPr>
            <p:cNvPr id="179" name="Google Shape;179;p22"/>
            <p:cNvSpPr/>
            <p:nvPr/>
          </p:nvSpPr>
          <p:spPr>
            <a:xfrm>
              <a:off x="941575" y="353342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Effects</a:t>
              </a:r>
              <a:endParaRPr/>
            </a:p>
          </p:txBody>
        </p:sp>
        <p:sp>
          <p:nvSpPr>
            <p:cNvPr id="180" name="Google Shape;180;p22"/>
            <p:cNvSpPr/>
            <p:nvPr/>
          </p:nvSpPr>
          <p:spPr>
            <a:xfrm>
              <a:off x="3338325" y="2932500"/>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Custom Sounds</a:t>
              </a:r>
              <a:endParaRPr/>
            </a:p>
          </p:txBody>
        </p:sp>
        <p:sp>
          <p:nvSpPr>
            <p:cNvPr id="181" name="Google Shape;181;p22"/>
            <p:cNvSpPr/>
            <p:nvPr/>
          </p:nvSpPr>
          <p:spPr>
            <a:xfrm>
              <a:off x="3338325" y="3186900"/>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MIDI Sounds</a:t>
              </a:r>
              <a:endParaRPr/>
            </a:p>
          </p:txBody>
        </p:sp>
        <p:sp>
          <p:nvSpPr>
            <p:cNvPr id="182" name="Google Shape;182;p22"/>
            <p:cNvSpPr/>
            <p:nvPr/>
          </p:nvSpPr>
          <p:spPr>
            <a:xfrm>
              <a:off x="3338325" y="361267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effect1</a:t>
              </a:r>
              <a:endParaRPr/>
            </a:p>
          </p:txBody>
        </p:sp>
        <p:sp>
          <p:nvSpPr>
            <p:cNvPr id="183" name="Google Shape;183;p22"/>
            <p:cNvSpPr/>
            <p:nvPr/>
          </p:nvSpPr>
          <p:spPr>
            <a:xfrm>
              <a:off x="3338325" y="386707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effect2…</a:t>
              </a:r>
              <a:endParaRPr/>
            </a:p>
          </p:txBody>
        </p:sp>
        <p:sp>
          <p:nvSpPr>
            <p:cNvPr id="184" name="Google Shape;184;p22"/>
            <p:cNvSpPr/>
            <p:nvPr/>
          </p:nvSpPr>
          <p:spPr>
            <a:xfrm>
              <a:off x="5619950" y="2538700"/>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custom sound1</a:t>
              </a:r>
              <a:endParaRPr/>
            </a:p>
          </p:txBody>
        </p:sp>
        <p:sp>
          <p:nvSpPr>
            <p:cNvPr id="185" name="Google Shape;185;p22"/>
            <p:cNvSpPr/>
            <p:nvPr/>
          </p:nvSpPr>
          <p:spPr>
            <a:xfrm>
              <a:off x="5619950" y="2793100"/>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custom sound2…</a:t>
              </a:r>
              <a:endParaRPr/>
            </a:p>
          </p:txBody>
        </p:sp>
        <p:sp>
          <p:nvSpPr>
            <p:cNvPr id="186" name="Google Shape;186;p22"/>
            <p:cNvSpPr/>
            <p:nvPr/>
          </p:nvSpPr>
          <p:spPr>
            <a:xfrm>
              <a:off x="5619950" y="327902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midi sound1</a:t>
              </a:r>
              <a:endParaRPr/>
            </a:p>
          </p:txBody>
        </p:sp>
        <p:sp>
          <p:nvSpPr>
            <p:cNvPr id="187" name="Google Shape;187;p22"/>
            <p:cNvSpPr/>
            <p:nvPr/>
          </p:nvSpPr>
          <p:spPr>
            <a:xfrm>
              <a:off x="5619950" y="3533425"/>
              <a:ext cx="1967100" cy="25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midi sound2…</a:t>
              </a:r>
              <a:endParaRPr/>
            </a:p>
          </p:txBody>
        </p:sp>
        <p:cxnSp>
          <p:nvCxnSpPr>
            <p:cNvPr id="188" name="Google Shape;188;p22"/>
            <p:cNvCxnSpPr>
              <a:stCxn id="178" idx="3"/>
              <a:endCxn id="180" idx="1"/>
            </p:cNvCxnSpPr>
            <p:nvPr/>
          </p:nvCxnSpPr>
          <p:spPr>
            <a:xfrm flipH="1" rot="10800000">
              <a:off x="2908675" y="3059725"/>
              <a:ext cx="429600" cy="3465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2"/>
            <p:cNvCxnSpPr>
              <a:stCxn id="179" idx="3"/>
            </p:cNvCxnSpPr>
            <p:nvPr/>
          </p:nvCxnSpPr>
          <p:spPr>
            <a:xfrm>
              <a:off x="2908675" y="3660625"/>
              <a:ext cx="421200" cy="1032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2"/>
            <p:cNvCxnSpPr>
              <a:stCxn id="180" idx="3"/>
            </p:cNvCxnSpPr>
            <p:nvPr/>
          </p:nvCxnSpPr>
          <p:spPr>
            <a:xfrm flipH="1" rot="10800000">
              <a:off x="5305425" y="2708100"/>
              <a:ext cx="308400" cy="3516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2"/>
            <p:cNvCxnSpPr>
              <a:stCxn id="181" idx="3"/>
            </p:cNvCxnSpPr>
            <p:nvPr/>
          </p:nvCxnSpPr>
          <p:spPr>
            <a:xfrm>
              <a:off x="5305425" y="3314100"/>
              <a:ext cx="298800" cy="113700"/>
            </a:xfrm>
            <a:prstGeom prst="straightConnector1">
              <a:avLst/>
            </a:prstGeom>
            <a:noFill/>
            <a:ln cap="flat" cmpd="sng" w="9525">
              <a:solidFill>
                <a:schemeClr val="dk2"/>
              </a:solidFill>
              <a:prstDash val="solid"/>
              <a:round/>
              <a:headEnd len="med" w="med" type="none"/>
              <a:tailEnd len="med" w="med" type="triangle"/>
            </a:ln>
          </p:spPr>
        </p:cxnSp>
      </p:grpSp>
      <p:pic>
        <p:nvPicPr>
          <p:cNvPr id="192" name="Google Shape;192;p22"/>
          <p:cNvPicPr preferRelativeResize="0"/>
          <p:nvPr/>
        </p:nvPicPr>
        <p:blipFill>
          <a:blip r:embed="rId3">
            <a:alphaModFix/>
          </a:blip>
          <a:stretch>
            <a:fillRect/>
          </a:stretch>
        </p:blipFill>
        <p:spPr>
          <a:xfrm>
            <a:off x="4742912" y="450350"/>
            <a:ext cx="4079473" cy="2226975"/>
          </a:xfrm>
          <a:prstGeom prst="rect">
            <a:avLst/>
          </a:prstGeom>
          <a:noFill/>
          <a:ln>
            <a:noFill/>
          </a:ln>
        </p:spPr>
      </p:pic>
      <p:sp>
        <p:nvSpPr>
          <p:cNvPr id="193" name="Google Shape;193;p2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p:nvPr/>
        </p:nvSpPr>
        <p:spPr>
          <a:xfrm>
            <a:off x="5430925" y="530950"/>
            <a:ext cx="2775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Timing and Looping</a:t>
            </a:r>
            <a:endParaRPr/>
          </a:p>
        </p:txBody>
      </p:sp>
      <p:sp>
        <p:nvSpPr>
          <p:cNvPr id="200" name="Google Shape;200;p23"/>
          <p:cNvSpPr/>
          <p:nvPr>
            <p:ph idx="2" type="chart"/>
          </p:nvPr>
        </p:nvSpPr>
        <p:spPr>
          <a:xfrm>
            <a:off x="472677" y="1213875"/>
            <a:ext cx="4099200" cy="2907600"/>
          </a:xfrm>
          <a:prstGeom prst="rect">
            <a:avLst/>
          </a:prstGeom>
        </p:spPr>
        <p:txBody>
          <a:bodyPr anchorCtr="0" anchor="t" bIns="34275" lIns="68575" spcFirstLastPara="1" rIns="68575" wrap="square" tIns="34275">
            <a:noAutofit/>
          </a:bodyPr>
          <a:lstStyle/>
          <a:p>
            <a:pPr indent="-317500" lvl="0" marL="457200" rtl="0" algn="l">
              <a:lnSpc>
                <a:spcPct val="150000"/>
              </a:lnSpc>
              <a:spcBef>
                <a:spcPts val="800"/>
              </a:spcBef>
              <a:spcAft>
                <a:spcPts val="0"/>
              </a:spcAft>
              <a:buSzPts val="1400"/>
              <a:buChar char="●"/>
            </a:pPr>
            <a:r>
              <a:rPr b="0" lang="en" sz="1400"/>
              <a:t>Te</a:t>
            </a:r>
            <a:r>
              <a:rPr b="0" lang="en" sz="1400">
                <a:latin typeface="Roboto"/>
                <a:ea typeface="Roboto"/>
                <a:cs typeface="Roboto"/>
                <a:sym typeface="Roboto"/>
              </a:rPr>
              <a:t>ensy 4.1 </a:t>
            </a:r>
            <a:r>
              <a:rPr b="0" lang="en" sz="1400">
                <a:solidFill>
                  <a:srgbClr val="202124"/>
                </a:solidFill>
                <a:highlight>
                  <a:srgbClr val="FFFFFF"/>
                </a:highlight>
                <a:latin typeface="Roboto"/>
                <a:ea typeface="Roboto"/>
                <a:cs typeface="Roboto"/>
                <a:sym typeface="Roboto"/>
              </a:rPr>
              <a:t>has its ARM Cortex-M7 clocked at 600 MHz!</a:t>
            </a:r>
            <a:endParaRPr b="0" sz="1400">
              <a:solidFill>
                <a:srgbClr val="20212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02124"/>
              </a:buClr>
              <a:buSzPts val="1400"/>
              <a:buFont typeface="Roboto"/>
              <a:buChar char="●"/>
            </a:pPr>
            <a:r>
              <a:rPr b="0" lang="en" sz="1400">
                <a:solidFill>
                  <a:srgbClr val="202124"/>
                </a:solidFill>
                <a:highlight>
                  <a:srgbClr val="FFFFFF"/>
                </a:highlight>
                <a:latin typeface="Roboto"/>
                <a:ea typeface="Roboto"/>
                <a:cs typeface="Roboto"/>
                <a:sym typeface="Roboto"/>
              </a:rPr>
              <a:t>Utilizing this fast clock speed can allow us to perform all functions needed within each step before changing to the next step</a:t>
            </a:r>
            <a:endParaRPr b="0" sz="1400">
              <a:solidFill>
                <a:srgbClr val="202124"/>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02124"/>
              </a:buClr>
              <a:buSzPts val="1400"/>
              <a:buFont typeface="Roboto"/>
              <a:buChar char="●"/>
            </a:pPr>
            <a:r>
              <a:rPr b="0" lang="en" sz="1400">
                <a:solidFill>
                  <a:srgbClr val="202124"/>
                </a:solidFill>
                <a:highlight>
                  <a:srgbClr val="FFFFFF"/>
                </a:highlight>
                <a:latin typeface="Roboto"/>
                <a:ea typeface="Roboto"/>
                <a:cs typeface="Roboto"/>
                <a:sym typeface="Roboto"/>
              </a:rPr>
              <a:t>Set up a time range we want our steps to last for and check if that time has passed</a:t>
            </a:r>
            <a:endParaRPr b="0" sz="1400">
              <a:solidFill>
                <a:srgbClr val="202124"/>
              </a:solidFill>
              <a:highlight>
                <a:srgbClr val="FFFFFF"/>
              </a:highlight>
              <a:latin typeface="Roboto"/>
              <a:ea typeface="Roboto"/>
              <a:cs typeface="Roboto"/>
              <a:sym typeface="Roboto"/>
            </a:endParaRPr>
          </a:p>
        </p:txBody>
      </p:sp>
      <p:sp>
        <p:nvSpPr>
          <p:cNvPr id="201" name="Google Shape;201;p2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02" name="Google Shape;202;p23"/>
          <p:cNvSpPr/>
          <p:nvPr/>
        </p:nvSpPr>
        <p:spPr>
          <a:xfrm>
            <a:off x="5790800" y="6125"/>
            <a:ext cx="2616900" cy="570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Has our selected time </a:t>
            </a:r>
            <a:r>
              <a:rPr lang="en"/>
              <a:t>range</a:t>
            </a:r>
            <a:r>
              <a:rPr lang="en"/>
              <a:t> elapsed?</a:t>
            </a:r>
            <a:endParaRPr/>
          </a:p>
        </p:txBody>
      </p:sp>
      <p:sp>
        <p:nvSpPr>
          <p:cNvPr id="203" name="Google Shape;203;p23"/>
          <p:cNvSpPr/>
          <p:nvPr/>
        </p:nvSpPr>
        <p:spPr>
          <a:xfrm>
            <a:off x="6469400" y="890750"/>
            <a:ext cx="1259700" cy="8397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statements for each step</a:t>
            </a:r>
            <a:endParaRPr/>
          </a:p>
        </p:txBody>
      </p:sp>
      <p:sp>
        <p:nvSpPr>
          <p:cNvPr id="204" name="Google Shape;204;p23"/>
          <p:cNvSpPr/>
          <p:nvPr/>
        </p:nvSpPr>
        <p:spPr>
          <a:xfrm>
            <a:off x="6998000" y="1885288"/>
            <a:ext cx="2025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3"/>
          <p:cNvSpPr/>
          <p:nvPr/>
        </p:nvSpPr>
        <p:spPr>
          <a:xfrm>
            <a:off x="6998000" y="2135888"/>
            <a:ext cx="2025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3"/>
          <p:cNvSpPr/>
          <p:nvPr/>
        </p:nvSpPr>
        <p:spPr>
          <a:xfrm>
            <a:off x="6998000" y="2386488"/>
            <a:ext cx="2025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3"/>
          <p:cNvSpPr/>
          <p:nvPr/>
        </p:nvSpPr>
        <p:spPr>
          <a:xfrm>
            <a:off x="5813150" y="3853888"/>
            <a:ext cx="2616900" cy="570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Update step variable </a:t>
            </a:r>
            <a:endParaRPr/>
          </a:p>
        </p:txBody>
      </p:sp>
      <p:sp>
        <p:nvSpPr>
          <p:cNvPr id="208" name="Google Shape;208;p23"/>
          <p:cNvSpPr/>
          <p:nvPr/>
        </p:nvSpPr>
        <p:spPr>
          <a:xfrm>
            <a:off x="6499250" y="2692238"/>
            <a:ext cx="1259700" cy="8397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Other checks for buttons like control panel </a:t>
            </a:r>
            <a:endParaRPr/>
          </a:p>
        </p:txBody>
      </p:sp>
      <p:cxnSp>
        <p:nvCxnSpPr>
          <p:cNvPr id="209" name="Google Shape;209;p23"/>
          <p:cNvCxnSpPr>
            <a:stCxn id="207" idx="1"/>
            <a:endCxn id="198" idx="1"/>
          </p:cNvCxnSpPr>
          <p:nvPr/>
        </p:nvCxnSpPr>
        <p:spPr>
          <a:xfrm rot="10800000">
            <a:off x="5430950" y="733588"/>
            <a:ext cx="382200" cy="3405300"/>
          </a:xfrm>
          <a:prstGeom prst="curvedConnector3">
            <a:avLst>
              <a:gd fmla="val 162310" name="adj1"/>
            </a:avLst>
          </a:prstGeom>
          <a:noFill/>
          <a:ln cap="flat" cmpd="sng" w="28575">
            <a:solidFill>
              <a:srgbClr val="FF0000"/>
            </a:solidFill>
            <a:prstDash val="dash"/>
            <a:round/>
            <a:headEnd len="med" w="med" type="none"/>
            <a:tailEnd len="med" w="med" type="none"/>
          </a:ln>
        </p:spPr>
      </p:cxnSp>
      <p:cxnSp>
        <p:nvCxnSpPr>
          <p:cNvPr id="210" name="Google Shape;210;p23"/>
          <p:cNvCxnSpPr>
            <a:stCxn id="198" idx="1"/>
          </p:cNvCxnSpPr>
          <p:nvPr/>
        </p:nvCxnSpPr>
        <p:spPr>
          <a:xfrm flipH="1" rot="10800000">
            <a:off x="5430925" y="365050"/>
            <a:ext cx="247500" cy="368400"/>
          </a:xfrm>
          <a:prstGeom prst="straightConnector1">
            <a:avLst/>
          </a:prstGeom>
          <a:noFill/>
          <a:ln cap="flat" cmpd="sng" w="28575">
            <a:solidFill>
              <a:srgbClr val="FF0000"/>
            </a:solidFill>
            <a:prstDash val="solid"/>
            <a:round/>
            <a:headEnd len="med" w="med" type="none"/>
            <a:tailEnd len="med" w="med" type="triangle"/>
          </a:ln>
        </p:spPr>
      </p:cxnSp>
      <p:cxnSp>
        <p:nvCxnSpPr>
          <p:cNvPr id="211" name="Google Shape;211;p23"/>
          <p:cNvCxnSpPr>
            <a:endCxn id="208" idx="3"/>
          </p:cNvCxnSpPr>
          <p:nvPr/>
        </p:nvCxnSpPr>
        <p:spPr>
          <a:xfrm flipH="1">
            <a:off x="7758950" y="2719088"/>
            <a:ext cx="258600" cy="393000"/>
          </a:xfrm>
          <a:prstGeom prst="straightConnector1">
            <a:avLst/>
          </a:prstGeom>
          <a:noFill/>
          <a:ln cap="flat" cmpd="sng" w="28575">
            <a:solidFill>
              <a:srgbClr val="FF0000"/>
            </a:solidFill>
            <a:prstDash val="solid"/>
            <a:round/>
            <a:headEnd len="med" w="med" type="none"/>
            <a:tailEnd len="med" w="med" type="triangle"/>
          </a:ln>
        </p:spPr>
      </p:cxnSp>
      <p:cxnSp>
        <p:nvCxnSpPr>
          <p:cNvPr id="212" name="Google Shape;212;p23"/>
          <p:cNvCxnSpPr>
            <a:endCxn id="202" idx="3"/>
          </p:cNvCxnSpPr>
          <p:nvPr/>
        </p:nvCxnSpPr>
        <p:spPr>
          <a:xfrm rot="-5400000">
            <a:off x="6991100" y="1317725"/>
            <a:ext cx="2443200" cy="390000"/>
          </a:xfrm>
          <a:prstGeom prst="curvedConnector4">
            <a:avLst>
              <a:gd fmla="val 44167" name="adj1"/>
              <a:gd fmla="val 161058" name="adj2"/>
            </a:avLst>
          </a:prstGeom>
          <a:noFill/>
          <a:ln cap="flat" cmpd="sng" w="28575">
            <a:solidFill>
              <a:srgbClr val="FF0000"/>
            </a:solidFill>
            <a:prstDash val="dash"/>
            <a:round/>
            <a:headEnd len="med" w="med" type="none"/>
            <a:tailEnd len="med" w="med" type="none"/>
          </a:ln>
        </p:spPr>
      </p:cxnSp>
      <p:cxnSp>
        <p:nvCxnSpPr>
          <p:cNvPr id="213" name="Google Shape;213;p23"/>
          <p:cNvCxnSpPr>
            <a:stCxn id="202" idx="2"/>
            <a:endCxn id="203" idx="0"/>
          </p:cNvCxnSpPr>
          <p:nvPr/>
        </p:nvCxnSpPr>
        <p:spPr>
          <a:xfrm>
            <a:off x="7099250" y="576125"/>
            <a:ext cx="0" cy="314700"/>
          </a:xfrm>
          <a:prstGeom prst="straightConnector1">
            <a:avLst/>
          </a:prstGeom>
          <a:noFill/>
          <a:ln cap="flat" cmpd="sng" w="28575">
            <a:solidFill>
              <a:srgbClr val="FF0000"/>
            </a:solidFill>
            <a:prstDash val="solid"/>
            <a:round/>
            <a:headEnd len="med" w="med" type="none"/>
            <a:tailEnd len="med" w="med" type="triangle"/>
          </a:ln>
        </p:spPr>
      </p:cxnSp>
      <p:cxnSp>
        <p:nvCxnSpPr>
          <p:cNvPr id="214" name="Google Shape;214;p23"/>
          <p:cNvCxnSpPr>
            <a:stCxn id="208" idx="2"/>
            <a:endCxn id="207" idx="0"/>
          </p:cNvCxnSpPr>
          <p:nvPr/>
        </p:nvCxnSpPr>
        <p:spPr>
          <a:xfrm flipH="1">
            <a:off x="7121600" y="3531938"/>
            <a:ext cx="7500" cy="321900"/>
          </a:xfrm>
          <a:prstGeom prst="straightConnector1">
            <a:avLst/>
          </a:prstGeom>
          <a:noFill/>
          <a:ln cap="flat" cmpd="sng" w="28575">
            <a:solidFill>
              <a:srgbClr val="FF0000"/>
            </a:solidFill>
            <a:prstDash val="solid"/>
            <a:round/>
            <a:headEnd len="med" w="med" type="none"/>
            <a:tailEnd len="med" w="med" type="triangle"/>
          </a:ln>
        </p:spPr>
      </p:cxnSp>
      <p:sp>
        <p:nvSpPr>
          <p:cNvPr id="215" name="Google Shape;215;p2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
        <p:nvSpPr>
          <p:cNvPr id="216" name="Google Shape;216;p23"/>
          <p:cNvSpPr/>
          <p:nvPr/>
        </p:nvSpPr>
        <p:spPr>
          <a:xfrm>
            <a:off x="7200500" y="624200"/>
            <a:ext cx="502308" cy="218484"/>
          </a:xfrm>
          <a:prstGeom prst="cloud">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Yes</a:t>
            </a:r>
            <a:endParaRPr sz="400"/>
          </a:p>
        </p:txBody>
      </p:sp>
      <p:sp>
        <p:nvSpPr>
          <p:cNvPr id="217" name="Google Shape;217;p23"/>
          <p:cNvSpPr/>
          <p:nvPr/>
        </p:nvSpPr>
        <p:spPr>
          <a:xfrm>
            <a:off x="8430050" y="1616150"/>
            <a:ext cx="502308" cy="218484"/>
          </a:xfrm>
          <a:prstGeom prst="cloud">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No</a:t>
            </a:r>
            <a:endParaRPr sz="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3">
            <a:alphaModFix/>
          </a:blip>
          <a:srcRect b="30079" l="10051" r="3451" t="0"/>
          <a:stretch/>
        </p:blipFill>
        <p:spPr>
          <a:xfrm>
            <a:off x="3260600" y="475831"/>
            <a:ext cx="5834875" cy="3645645"/>
          </a:xfrm>
          <a:prstGeom prst="rect">
            <a:avLst/>
          </a:prstGeom>
          <a:noFill/>
          <a:ln>
            <a:noFill/>
          </a:ln>
        </p:spPr>
      </p:pic>
      <p:sp>
        <p:nvSpPr>
          <p:cNvPr id="223" name="Google Shape;223;p2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PCB Schematic</a:t>
            </a:r>
            <a:endParaRPr/>
          </a:p>
        </p:txBody>
      </p:sp>
      <p:sp>
        <p:nvSpPr>
          <p:cNvPr id="224" name="Google Shape;224;p24"/>
          <p:cNvSpPr/>
          <p:nvPr>
            <p:ph idx="2" type="chart"/>
          </p:nvPr>
        </p:nvSpPr>
        <p:spPr>
          <a:xfrm>
            <a:off x="229700" y="1213875"/>
            <a:ext cx="3030900" cy="29076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b="0" lang="en" sz="1900"/>
              <a:t>Diodes protect buttons from a false button push</a:t>
            </a:r>
            <a:endParaRPr b="0" sz="1900"/>
          </a:p>
          <a:p>
            <a:pPr indent="-349250" lvl="0" marL="457200" rtl="0" algn="l">
              <a:spcBef>
                <a:spcPts val="0"/>
              </a:spcBef>
              <a:spcAft>
                <a:spcPts val="0"/>
              </a:spcAft>
              <a:buSzPts val="1900"/>
              <a:buChar char="●"/>
            </a:pPr>
            <a:r>
              <a:rPr b="0" lang="en" sz="1900"/>
              <a:t>Buttons are detected through grounding of the rows</a:t>
            </a:r>
            <a:endParaRPr b="0" sz="1900"/>
          </a:p>
          <a:p>
            <a:pPr indent="-349250" lvl="0" marL="457200" rtl="0" algn="l">
              <a:spcBef>
                <a:spcPts val="0"/>
              </a:spcBef>
              <a:spcAft>
                <a:spcPts val="0"/>
              </a:spcAft>
              <a:buSzPts val="1900"/>
              <a:buChar char="●"/>
            </a:pPr>
            <a:r>
              <a:rPr b="0" lang="en" sz="1900"/>
              <a:t>LED activated by setting the column high and the row low</a:t>
            </a:r>
            <a:endParaRPr b="0" sz="1900"/>
          </a:p>
        </p:txBody>
      </p:sp>
      <p:sp>
        <p:nvSpPr>
          <p:cNvPr id="225" name="Google Shape;225;p2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26" name="Google Shape;226;p2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PCB Design</a:t>
            </a:r>
            <a:endParaRPr/>
          </a:p>
        </p:txBody>
      </p:sp>
      <p:sp>
        <p:nvSpPr>
          <p:cNvPr id="232" name="Google Shape;232;p2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33" name="Google Shape;233;p25"/>
          <p:cNvPicPr preferRelativeResize="0"/>
          <p:nvPr/>
        </p:nvPicPr>
        <p:blipFill rotWithShape="1">
          <a:blip r:embed="rId3">
            <a:alphaModFix/>
          </a:blip>
          <a:srcRect b="8303" l="11669" r="7515" t="7825"/>
          <a:stretch/>
        </p:blipFill>
        <p:spPr>
          <a:xfrm>
            <a:off x="3595500" y="600148"/>
            <a:ext cx="2555366" cy="3535974"/>
          </a:xfrm>
          <a:prstGeom prst="rect">
            <a:avLst/>
          </a:prstGeom>
          <a:noFill/>
          <a:ln>
            <a:noFill/>
          </a:ln>
        </p:spPr>
      </p:pic>
      <p:pic>
        <p:nvPicPr>
          <p:cNvPr id="234" name="Google Shape;234;p25"/>
          <p:cNvPicPr preferRelativeResize="0"/>
          <p:nvPr/>
        </p:nvPicPr>
        <p:blipFill rotWithShape="1">
          <a:blip r:embed="rId4">
            <a:alphaModFix/>
          </a:blip>
          <a:srcRect b="11221" l="8772" r="13935" t="8797"/>
          <a:stretch/>
        </p:blipFill>
        <p:spPr>
          <a:xfrm>
            <a:off x="6197125" y="600149"/>
            <a:ext cx="2530426" cy="3491323"/>
          </a:xfrm>
          <a:prstGeom prst="rect">
            <a:avLst/>
          </a:prstGeom>
          <a:noFill/>
          <a:ln>
            <a:noFill/>
          </a:ln>
        </p:spPr>
      </p:pic>
      <p:sp>
        <p:nvSpPr>
          <p:cNvPr id="235" name="Google Shape;235;p25"/>
          <p:cNvSpPr txBox="1"/>
          <p:nvPr/>
        </p:nvSpPr>
        <p:spPr>
          <a:xfrm>
            <a:off x="372575" y="1164925"/>
            <a:ext cx="2997000" cy="292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Designed in Altium</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Worked with a previous senior design project and Adafruit PCB files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Custom button pads</a:t>
            </a:r>
            <a:endParaRPr sz="2000">
              <a:solidFill>
                <a:schemeClr val="dk1"/>
              </a:solidFill>
            </a:endParaRPr>
          </a:p>
        </p:txBody>
      </p:sp>
      <p:sp>
        <p:nvSpPr>
          <p:cNvPr id="236" name="Google Shape;236;p2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PCB Update and Changes </a:t>
            </a:r>
            <a:endParaRPr/>
          </a:p>
        </p:txBody>
      </p:sp>
      <p:sp>
        <p:nvSpPr>
          <p:cNvPr id="242" name="Google Shape;242;p26"/>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We moved away from one large PCB to three </a:t>
            </a:r>
            <a:r>
              <a:rPr lang="en"/>
              <a:t>identical</a:t>
            </a:r>
            <a:r>
              <a:rPr lang="en"/>
              <a:t> smaller PCBs</a:t>
            </a:r>
            <a:endParaRPr/>
          </a:p>
          <a:p>
            <a:pPr indent="-336550" lvl="1" marL="914400" rtl="0" algn="l">
              <a:spcBef>
                <a:spcPts val="0"/>
              </a:spcBef>
              <a:spcAft>
                <a:spcPts val="0"/>
              </a:spcAft>
              <a:buSzPts val="1700"/>
              <a:buChar char="○"/>
            </a:pPr>
            <a:r>
              <a:rPr lang="en"/>
              <a:t>More cost </a:t>
            </a:r>
            <a:r>
              <a:rPr lang="en"/>
              <a:t>efficient</a:t>
            </a:r>
            <a:endParaRPr/>
          </a:p>
          <a:p>
            <a:pPr indent="-336550" lvl="1" marL="914400" rtl="0" algn="l">
              <a:spcBef>
                <a:spcPts val="0"/>
              </a:spcBef>
              <a:spcAft>
                <a:spcPts val="0"/>
              </a:spcAft>
              <a:buSzPts val="1700"/>
              <a:buChar char="○"/>
            </a:pPr>
            <a:r>
              <a:rPr lang="en"/>
              <a:t>Easier troubleshooting</a:t>
            </a:r>
            <a:endParaRPr/>
          </a:p>
          <a:p>
            <a:pPr indent="-355600" lvl="0" marL="457200" rtl="0" algn="l">
              <a:spcBef>
                <a:spcPts val="0"/>
              </a:spcBef>
              <a:spcAft>
                <a:spcPts val="0"/>
              </a:spcAft>
              <a:buSzPts val="2000"/>
              <a:buChar char="●"/>
            </a:pPr>
            <a:r>
              <a:rPr lang="en"/>
              <a:t>Screw Terminal blocks used for headers</a:t>
            </a:r>
            <a:endParaRPr/>
          </a:p>
        </p:txBody>
      </p:sp>
      <p:sp>
        <p:nvSpPr>
          <p:cNvPr id="243" name="Google Shape;243;p2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44" name="Google Shape;244;p26"/>
          <p:cNvPicPr preferRelativeResize="0"/>
          <p:nvPr/>
        </p:nvPicPr>
        <p:blipFill rotWithShape="1">
          <a:blip r:embed="rId3">
            <a:alphaModFix/>
          </a:blip>
          <a:srcRect b="25414" l="0" r="0" t="37656"/>
          <a:stretch/>
        </p:blipFill>
        <p:spPr>
          <a:xfrm>
            <a:off x="5129275" y="2508475"/>
            <a:ext cx="3857626" cy="1899500"/>
          </a:xfrm>
          <a:prstGeom prst="rect">
            <a:avLst/>
          </a:prstGeom>
          <a:noFill/>
          <a:ln>
            <a:noFill/>
          </a:ln>
        </p:spPr>
      </p:pic>
      <p:sp>
        <p:nvSpPr>
          <p:cNvPr id="245" name="Google Shape;245;p2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Systems</a:t>
            </a:r>
            <a:endParaRPr/>
          </a:p>
        </p:txBody>
      </p:sp>
      <p:sp>
        <p:nvSpPr>
          <p:cNvPr id="251" name="Google Shape;251;p27"/>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Amplifier</a:t>
            </a:r>
            <a:r>
              <a:rPr b="0" lang="en" sz="1600"/>
              <a:t>, </a:t>
            </a:r>
            <a:r>
              <a:rPr lang="en"/>
              <a:t>Audio Mixer, Low/High pass filter</a:t>
            </a:r>
            <a:endParaRPr/>
          </a:p>
          <a:p>
            <a:pPr indent="-342900" lvl="0" marL="457200" rtl="0" algn="l">
              <a:spcBef>
                <a:spcPts val="800"/>
              </a:spcBef>
              <a:spcAft>
                <a:spcPts val="0"/>
              </a:spcAft>
              <a:buSzPts val="1800"/>
              <a:buChar char="●"/>
            </a:pPr>
            <a:r>
              <a:rPr b="0" lang="en" sz="1800"/>
              <a:t>LM386 IC for the amplifier</a:t>
            </a:r>
            <a:endParaRPr b="0" sz="1800"/>
          </a:p>
          <a:p>
            <a:pPr indent="-342900" lvl="0" marL="457200" rtl="0" algn="l">
              <a:spcBef>
                <a:spcPts val="0"/>
              </a:spcBef>
              <a:spcAft>
                <a:spcPts val="0"/>
              </a:spcAft>
              <a:buSzPts val="1800"/>
              <a:buChar char="●"/>
            </a:pPr>
            <a:r>
              <a:rPr b="0" lang="en" sz="1800"/>
              <a:t>TL072CP op amp for mixing multiple audio signal</a:t>
            </a:r>
            <a:endParaRPr b="0" sz="1800"/>
          </a:p>
          <a:p>
            <a:pPr indent="-342900" lvl="0" marL="457200" rtl="0" algn="l">
              <a:spcBef>
                <a:spcPts val="0"/>
              </a:spcBef>
              <a:spcAft>
                <a:spcPts val="0"/>
              </a:spcAft>
              <a:buSzPts val="1800"/>
              <a:buChar char="●"/>
            </a:pPr>
            <a:r>
              <a:rPr b="0" lang="en" sz="1800"/>
              <a:t>Potentiometer for </a:t>
            </a:r>
            <a:r>
              <a:rPr b="0" lang="en" sz="1800"/>
              <a:t>variable</a:t>
            </a:r>
            <a:r>
              <a:rPr b="0" lang="en" sz="1800"/>
              <a:t> </a:t>
            </a:r>
            <a:r>
              <a:rPr b="0" lang="en" sz="1800"/>
              <a:t>resistance</a:t>
            </a:r>
            <a:r>
              <a:rPr b="0" lang="en" sz="1800"/>
              <a:t> to control volume and tune frequency range</a:t>
            </a:r>
            <a:endParaRPr b="0" sz="1800"/>
          </a:p>
          <a:p>
            <a:pPr indent="-342900" lvl="0" marL="457200" rtl="0" algn="l">
              <a:spcBef>
                <a:spcPts val="0"/>
              </a:spcBef>
              <a:spcAft>
                <a:spcPts val="0"/>
              </a:spcAft>
              <a:buSzPts val="1800"/>
              <a:buChar char="●"/>
            </a:pPr>
            <a:r>
              <a:rPr b="0" lang="en" sz="1800"/>
              <a:t>We have encountered a </a:t>
            </a:r>
            <a:r>
              <a:rPr b="0" lang="en" sz="1800"/>
              <a:t>noticeable</a:t>
            </a:r>
            <a:r>
              <a:rPr b="0" lang="en" sz="1800"/>
              <a:t> amount of noise when hooking these components on breadboards.</a:t>
            </a:r>
            <a:endParaRPr b="0" sz="1800"/>
          </a:p>
          <a:p>
            <a:pPr indent="-342900" lvl="0" marL="457200" rtl="0" algn="l">
              <a:spcBef>
                <a:spcPts val="0"/>
              </a:spcBef>
              <a:spcAft>
                <a:spcPts val="0"/>
              </a:spcAft>
              <a:buSzPts val="1800"/>
              <a:buChar char="●"/>
            </a:pPr>
            <a:r>
              <a:rPr b="0" lang="en" sz="1800"/>
              <a:t>More testing will be done to tune the noise and </a:t>
            </a:r>
            <a:r>
              <a:rPr b="0" lang="en" sz="1800"/>
              <a:t>achieve</a:t>
            </a:r>
            <a:r>
              <a:rPr b="0" lang="en" sz="1800"/>
              <a:t> the results we are looking for</a:t>
            </a:r>
            <a:endParaRPr b="0" sz="1800"/>
          </a:p>
        </p:txBody>
      </p:sp>
      <p:sp>
        <p:nvSpPr>
          <p:cNvPr id="252" name="Google Shape;252;p2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53" name="Google Shape;253;p2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Team</a:t>
            </a:r>
            <a:endParaRPr/>
          </a:p>
        </p:txBody>
      </p:sp>
      <p:sp>
        <p:nvSpPr>
          <p:cNvPr id="58" name="Google Shape;58;p10"/>
          <p:cNvSpPr/>
          <p:nvPr>
            <p:ph idx="2" type="chart"/>
          </p:nvPr>
        </p:nvSpPr>
        <p:spPr>
          <a:xfrm>
            <a:off x="349150" y="3444400"/>
            <a:ext cx="1918800" cy="7887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400"/>
              <a:t>Shawn Colby</a:t>
            </a:r>
            <a:endParaRPr b="0" sz="1400"/>
          </a:p>
          <a:p>
            <a:pPr indent="0" lvl="0" marL="0" rtl="0" algn="l">
              <a:lnSpc>
                <a:spcPct val="100000"/>
              </a:lnSpc>
              <a:spcBef>
                <a:spcPts val="0"/>
              </a:spcBef>
              <a:spcAft>
                <a:spcPts val="0"/>
              </a:spcAft>
              <a:buNone/>
            </a:pPr>
            <a:r>
              <a:rPr b="0" lang="en" sz="1400"/>
              <a:t>Computer Engineering</a:t>
            </a:r>
            <a:endParaRPr b="0" sz="1400"/>
          </a:p>
        </p:txBody>
      </p:sp>
      <p:sp>
        <p:nvSpPr>
          <p:cNvPr id="59" name="Google Shape;59;p1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60" name="Google Shape;60;p10"/>
          <p:cNvSpPr txBox="1"/>
          <p:nvPr/>
        </p:nvSpPr>
        <p:spPr>
          <a:xfrm>
            <a:off x="2347750" y="3381125"/>
            <a:ext cx="1918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Ryan Gordon</a:t>
            </a:r>
            <a:endParaRPr/>
          </a:p>
          <a:p>
            <a:pPr indent="0" lvl="0" marL="0" rtl="0" algn="l">
              <a:spcBef>
                <a:spcPts val="0"/>
              </a:spcBef>
              <a:spcAft>
                <a:spcPts val="0"/>
              </a:spcAft>
              <a:buNone/>
            </a:pPr>
            <a:r>
              <a:rPr lang="en"/>
              <a:t>Electrical Engineering</a:t>
            </a:r>
            <a:endParaRPr/>
          </a:p>
        </p:txBody>
      </p:sp>
      <p:sp>
        <p:nvSpPr>
          <p:cNvPr id="61" name="Google Shape;61;p10"/>
          <p:cNvSpPr txBox="1"/>
          <p:nvPr/>
        </p:nvSpPr>
        <p:spPr>
          <a:xfrm>
            <a:off x="4266550" y="3370775"/>
            <a:ext cx="19872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Conor Curtin</a:t>
            </a:r>
            <a:endParaRPr/>
          </a:p>
          <a:p>
            <a:pPr indent="0" lvl="0" marL="0" rtl="0" algn="l">
              <a:spcBef>
                <a:spcPts val="0"/>
              </a:spcBef>
              <a:spcAft>
                <a:spcPts val="0"/>
              </a:spcAft>
              <a:buNone/>
            </a:pPr>
            <a:r>
              <a:rPr lang="en"/>
              <a:t>Computer Engineering</a:t>
            </a:r>
            <a:endParaRPr/>
          </a:p>
          <a:p>
            <a:pPr indent="0" lvl="0" marL="0" rtl="0" algn="l">
              <a:spcBef>
                <a:spcPts val="0"/>
              </a:spcBef>
              <a:spcAft>
                <a:spcPts val="0"/>
              </a:spcAft>
              <a:buNone/>
            </a:pPr>
            <a:r>
              <a:t/>
            </a:r>
            <a:endParaRPr/>
          </a:p>
        </p:txBody>
      </p:sp>
      <p:sp>
        <p:nvSpPr>
          <p:cNvPr id="62" name="Google Shape;62;p10"/>
          <p:cNvSpPr txBox="1"/>
          <p:nvPr/>
        </p:nvSpPr>
        <p:spPr>
          <a:xfrm>
            <a:off x="6363400" y="3381125"/>
            <a:ext cx="19872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Evan Rovelli</a:t>
            </a:r>
            <a:endParaRPr/>
          </a:p>
          <a:p>
            <a:pPr indent="0" lvl="0" marL="0" rtl="0" algn="l">
              <a:spcBef>
                <a:spcPts val="0"/>
              </a:spcBef>
              <a:spcAft>
                <a:spcPts val="0"/>
              </a:spcAft>
              <a:buNone/>
            </a:pPr>
            <a:r>
              <a:rPr lang="en"/>
              <a:t>Computer Engineering</a:t>
            </a:r>
            <a:endParaRPr/>
          </a:p>
        </p:txBody>
      </p:sp>
      <p:sp>
        <p:nvSpPr>
          <p:cNvPr id="63" name="Google Shape;63;p1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64" name="Google Shape;64;p10"/>
          <p:cNvPicPr preferRelativeResize="0"/>
          <p:nvPr/>
        </p:nvPicPr>
        <p:blipFill rotWithShape="1">
          <a:blip r:embed="rId3">
            <a:alphaModFix/>
          </a:blip>
          <a:srcRect b="46029" l="0" r="0" t="10808"/>
          <a:stretch/>
        </p:blipFill>
        <p:spPr>
          <a:xfrm>
            <a:off x="2485088" y="1147088"/>
            <a:ext cx="1466700" cy="2220201"/>
          </a:xfrm>
          <a:prstGeom prst="rect">
            <a:avLst/>
          </a:prstGeom>
          <a:noFill/>
          <a:ln>
            <a:noFill/>
          </a:ln>
        </p:spPr>
      </p:pic>
      <p:pic>
        <p:nvPicPr>
          <p:cNvPr id="65" name="Google Shape;65;p10"/>
          <p:cNvPicPr preferRelativeResize="0"/>
          <p:nvPr/>
        </p:nvPicPr>
        <p:blipFill>
          <a:blip r:embed="rId4">
            <a:alphaModFix/>
          </a:blip>
          <a:stretch>
            <a:fillRect/>
          </a:stretch>
        </p:blipFill>
        <p:spPr>
          <a:xfrm>
            <a:off x="4350300" y="1160600"/>
            <a:ext cx="1617700" cy="2156923"/>
          </a:xfrm>
          <a:prstGeom prst="rect">
            <a:avLst/>
          </a:prstGeom>
          <a:noFill/>
          <a:ln>
            <a:noFill/>
          </a:ln>
        </p:spPr>
      </p:pic>
      <p:pic>
        <p:nvPicPr>
          <p:cNvPr id="66" name="Google Shape;66;p10"/>
          <p:cNvPicPr preferRelativeResize="0"/>
          <p:nvPr/>
        </p:nvPicPr>
        <p:blipFill rotWithShape="1">
          <a:blip r:embed="rId5">
            <a:alphaModFix/>
          </a:blip>
          <a:srcRect b="0" l="32054" r="5678" t="0"/>
          <a:stretch/>
        </p:blipFill>
        <p:spPr>
          <a:xfrm>
            <a:off x="349150" y="1147100"/>
            <a:ext cx="1856077" cy="2220199"/>
          </a:xfrm>
          <a:prstGeom prst="rect">
            <a:avLst/>
          </a:prstGeom>
          <a:noFill/>
          <a:ln>
            <a:noFill/>
          </a:ln>
        </p:spPr>
      </p:pic>
      <p:pic>
        <p:nvPicPr>
          <p:cNvPr id="67" name="Google Shape;67;p10"/>
          <p:cNvPicPr preferRelativeResize="0"/>
          <p:nvPr/>
        </p:nvPicPr>
        <p:blipFill>
          <a:blip r:embed="rId6">
            <a:alphaModFix/>
          </a:blip>
          <a:stretch>
            <a:fillRect/>
          </a:stretch>
        </p:blipFill>
        <p:spPr>
          <a:xfrm>
            <a:off x="6278550" y="1147100"/>
            <a:ext cx="2156923" cy="21569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CDR Deliverables </a:t>
            </a:r>
            <a:endParaRPr/>
          </a:p>
        </p:txBody>
      </p:sp>
      <p:sp>
        <p:nvSpPr>
          <p:cNvPr id="259" name="Google Shape;259;p28"/>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Full 6x4 Measure Matrix on PCB</a:t>
            </a:r>
            <a:endParaRPr/>
          </a:p>
          <a:p>
            <a:pPr indent="-336550" lvl="1" marL="914400" rtl="0" algn="l">
              <a:spcBef>
                <a:spcPts val="0"/>
              </a:spcBef>
              <a:spcAft>
                <a:spcPts val="0"/>
              </a:spcAft>
              <a:buSzPts val="1700"/>
              <a:buChar char="-"/>
            </a:pPr>
            <a:r>
              <a:rPr lang="en"/>
              <a:t>LEDs demonstrate which step is currently being played</a:t>
            </a:r>
            <a:endParaRPr/>
          </a:p>
          <a:p>
            <a:pPr indent="-336550" lvl="1" marL="914400" rtl="0" algn="l">
              <a:spcBef>
                <a:spcPts val="0"/>
              </a:spcBef>
              <a:spcAft>
                <a:spcPts val="0"/>
              </a:spcAft>
              <a:buSzPts val="1700"/>
              <a:buChar char="-"/>
            </a:pPr>
            <a:r>
              <a:rPr lang="en"/>
              <a:t>Buttons utilized to assign sound to specific step</a:t>
            </a:r>
            <a:endParaRPr/>
          </a:p>
          <a:p>
            <a:pPr indent="-355600" lvl="0" marL="457200" rtl="0" algn="l">
              <a:spcBef>
                <a:spcPts val="0"/>
              </a:spcBef>
              <a:spcAft>
                <a:spcPts val="0"/>
              </a:spcAft>
              <a:buSzPts val="2000"/>
              <a:buChar char="-"/>
            </a:pPr>
            <a:r>
              <a:rPr lang="en"/>
              <a:t>Full 3x4 Palette on PCB</a:t>
            </a:r>
            <a:endParaRPr/>
          </a:p>
          <a:p>
            <a:pPr indent="-336550" lvl="1" marL="914400" rtl="0" algn="l">
              <a:spcBef>
                <a:spcPts val="0"/>
              </a:spcBef>
              <a:spcAft>
                <a:spcPts val="0"/>
              </a:spcAft>
              <a:buSzPts val="1700"/>
              <a:buChar char="-"/>
            </a:pPr>
            <a:r>
              <a:rPr lang="en"/>
              <a:t>LEDs to show which Palette location selected</a:t>
            </a:r>
            <a:endParaRPr/>
          </a:p>
          <a:p>
            <a:pPr indent="-336550" lvl="1" marL="914400" rtl="0" algn="l">
              <a:spcBef>
                <a:spcPts val="0"/>
              </a:spcBef>
              <a:spcAft>
                <a:spcPts val="0"/>
              </a:spcAft>
              <a:buSzPts val="1700"/>
              <a:buChar char="-"/>
            </a:pPr>
            <a:r>
              <a:rPr lang="en"/>
              <a:t>Buttons utilized to quickly access device</a:t>
            </a:r>
            <a:endParaRPr/>
          </a:p>
          <a:p>
            <a:pPr indent="-355600" lvl="0" marL="457200" rtl="0" algn="l">
              <a:spcBef>
                <a:spcPts val="0"/>
              </a:spcBef>
              <a:spcAft>
                <a:spcPts val="0"/>
              </a:spcAft>
              <a:buSzPts val="2000"/>
              <a:buChar char="-"/>
            </a:pPr>
            <a:r>
              <a:rPr lang="en"/>
              <a:t>Display UI</a:t>
            </a:r>
            <a:endParaRPr/>
          </a:p>
          <a:p>
            <a:pPr indent="-336550" lvl="1" marL="914400" rtl="0" algn="l">
              <a:spcBef>
                <a:spcPts val="0"/>
              </a:spcBef>
              <a:spcAft>
                <a:spcPts val="0"/>
              </a:spcAft>
              <a:buSzPts val="1700"/>
              <a:buChar char="-"/>
            </a:pPr>
            <a:r>
              <a:rPr lang="en"/>
              <a:t>Select # of steps active for a specific measure</a:t>
            </a:r>
            <a:endParaRPr/>
          </a:p>
          <a:p>
            <a:pPr indent="-336550" lvl="1" marL="914400" rtl="0" algn="l">
              <a:spcBef>
                <a:spcPts val="0"/>
              </a:spcBef>
              <a:spcAft>
                <a:spcPts val="0"/>
              </a:spcAft>
              <a:buSzPts val="1700"/>
              <a:buChar char="-"/>
            </a:pPr>
            <a:r>
              <a:rPr lang="en"/>
              <a:t>Assign sounds to Palette</a:t>
            </a:r>
            <a:endParaRPr/>
          </a:p>
          <a:p>
            <a:pPr indent="-336550" lvl="1" marL="914400" rtl="0" algn="l">
              <a:spcBef>
                <a:spcPts val="0"/>
              </a:spcBef>
              <a:spcAft>
                <a:spcPts val="0"/>
              </a:spcAft>
              <a:buSzPts val="1700"/>
              <a:buChar char="-"/>
            </a:pPr>
            <a:r>
              <a:rPr lang="en"/>
              <a:t>Set Tempo</a:t>
            </a:r>
            <a:endParaRPr/>
          </a:p>
        </p:txBody>
      </p:sp>
      <p:sp>
        <p:nvSpPr>
          <p:cNvPr id="260" name="Google Shape;260;p2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61" name="Google Shape;261;p2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CDR PCB</a:t>
            </a:r>
            <a:endParaRPr/>
          </a:p>
        </p:txBody>
      </p:sp>
      <p:sp>
        <p:nvSpPr>
          <p:cNvPr id="267" name="Google Shape;267;p29"/>
          <p:cNvSpPr/>
          <p:nvPr>
            <p:ph idx="2" type="chart"/>
          </p:nvPr>
        </p:nvSpPr>
        <p:spPr>
          <a:xfrm>
            <a:off x="467252" y="1070000"/>
            <a:ext cx="3694500" cy="2907600"/>
          </a:xfrm>
          <a:prstGeom prst="rect">
            <a:avLst/>
          </a:prstGeom>
        </p:spPr>
        <p:txBody>
          <a:bodyPr anchorCtr="0" anchor="t" bIns="34275" lIns="68575" spcFirstLastPara="1" rIns="68575" wrap="square" tIns="34275">
            <a:noAutofit/>
          </a:bodyPr>
          <a:lstStyle/>
          <a:p>
            <a:pPr indent="0" lvl="0" marL="0" rtl="0" algn="ctr">
              <a:lnSpc>
                <a:spcPct val="115000"/>
              </a:lnSpc>
              <a:spcBef>
                <a:spcPts val="800"/>
              </a:spcBef>
              <a:spcAft>
                <a:spcPts val="0"/>
              </a:spcAft>
              <a:buNone/>
            </a:pPr>
            <a:r>
              <a:rPr lang="en"/>
              <a:t>Button Matrix PCB</a:t>
            </a:r>
            <a:endParaRPr b="0" sz="1700"/>
          </a:p>
          <a:p>
            <a:pPr indent="-336550" lvl="1" marL="914400" rtl="0" algn="l">
              <a:lnSpc>
                <a:spcPct val="115000"/>
              </a:lnSpc>
              <a:spcBef>
                <a:spcPts val="800"/>
              </a:spcBef>
              <a:spcAft>
                <a:spcPts val="0"/>
              </a:spcAft>
              <a:buSzPts val="1700"/>
              <a:buChar char="○"/>
            </a:pPr>
            <a:r>
              <a:rPr lang="en"/>
              <a:t>Modifying pinouts to normal headers</a:t>
            </a:r>
            <a:endParaRPr b="0" sz="1700"/>
          </a:p>
          <a:p>
            <a:pPr indent="-336550" lvl="1" marL="914400" rtl="0" algn="l">
              <a:lnSpc>
                <a:spcPct val="115000"/>
              </a:lnSpc>
              <a:spcBef>
                <a:spcPts val="0"/>
              </a:spcBef>
              <a:spcAft>
                <a:spcPts val="0"/>
              </a:spcAft>
              <a:buSzPts val="1700"/>
              <a:buChar char="○"/>
            </a:pPr>
            <a:r>
              <a:rPr lang="en"/>
              <a:t>Add mounting holes for connecting PCBs</a:t>
            </a:r>
            <a:endParaRPr b="0" sz="1700"/>
          </a:p>
          <a:p>
            <a:pPr indent="0" lvl="0" marL="1371600" rtl="0" algn="l">
              <a:spcBef>
                <a:spcPts val="800"/>
              </a:spcBef>
              <a:spcAft>
                <a:spcPts val="0"/>
              </a:spcAft>
              <a:buNone/>
            </a:pPr>
            <a:r>
              <a:t/>
            </a:r>
            <a:endParaRPr/>
          </a:p>
        </p:txBody>
      </p:sp>
      <p:sp>
        <p:nvSpPr>
          <p:cNvPr id="268" name="Google Shape;268;p2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69" name="Google Shape;269;p2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
        <p:nvSpPr>
          <p:cNvPr id="270" name="Google Shape;270;p29"/>
          <p:cNvSpPr txBox="1"/>
          <p:nvPr/>
        </p:nvSpPr>
        <p:spPr>
          <a:xfrm>
            <a:off x="4550625" y="1082750"/>
            <a:ext cx="4043400" cy="295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n" sz="2000">
                <a:solidFill>
                  <a:schemeClr val="dk1"/>
                </a:solidFill>
              </a:rPr>
              <a:t>Separate PCB for audio devices</a:t>
            </a:r>
            <a:endParaRPr b="1" sz="2000">
              <a:solidFill>
                <a:schemeClr val="dk1"/>
              </a:solidFill>
            </a:endParaRPr>
          </a:p>
          <a:p>
            <a:pPr indent="-336550" lvl="1" marL="914400" rtl="0" algn="l">
              <a:lnSpc>
                <a:spcPct val="90000"/>
              </a:lnSpc>
              <a:spcBef>
                <a:spcPts val="400"/>
              </a:spcBef>
              <a:spcAft>
                <a:spcPts val="0"/>
              </a:spcAft>
              <a:buClr>
                <a:schemeClr val="dk1"/>
              </a:buClr>
              <a:buSzPts val="1700"/>
              <a:buChar char="○"/>
            </a:pPr>
            <a:r>
              <a:rPr lang="en" sz="1700">
                <a:solidFill>
                  <a:schemeClr val="dk1"/>
                </a:solidFill>
              </a:rPr>
              <a:t>Teensy 4.1</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Music Maker Featherwing</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Audio Mixer</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Amplifier</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Low pass/ High pass filters</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Direction Pads</a:t>
            </a:r>
            <a:endParaRPr sz="1700">
              <a:solidFill>
                <a:schemeClr val="dk1"/>
              </a:solidFill>
            </a:endParaRPr>
          </a:p>
          <a:p>
            <a:pPr indent="-336550" lvl="1" marL="914400" rtl="0" algn="l">
              <a:lnSpc>
                <a:spcPct val="90000"/>
              </a:lnSpc>
              <a:spcBef>
                <a:spcPts val="0"/>
              </a:spcBef>
              <a:spcAft>
                <a:spcPts val="0"/>
              </a:spcAft>
              <a:buClr>
                <a:schemeClr val="dk1"/>
              </a:buClr>
              <a:buSzPts val="1700"/>
              <a:buChar char="○"/>
            </a:pPr>
            <a:r>
              <a:rPr lang="en" sz="1700">
                <a:solidFill>
                  <a:schemeClr val="dk1"/>
                </a:solidFill>
              </a:rPr>
              <a:t>Multiplexing for LEDs and buttons</a:t>
            </a:r>
            <a:endParaRPr sz="1700">
              <a:solidFill>
                <a:schemeClr val="dk1"/>
              </a:solidFill>
            </a:endParaRPr>
          </a:p>
          <a:p>
            <a:pPr indent="0" lvl="0" marL="1371600" rtl="0" algn="l">
              <a:lnSpc>
                <a:spcPct val="90000"/>
              </a:lnSpc>
              <a:spcBef>
                <a:spcPts val="80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CDR Prototype Demonstration</a:t>
            </a:r>
            <a:endParaRPr/>
          </a:p>
        </p:txBody>
      </p:sp>
      <p:sp>
        <p:nvSpPr>
          <p:cNvPr id="276" name="Google Shape;276;p30"/>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Complete the entire process of creating a measure matrix from scratch</a:t>
            </a:r>
            <a:endParaRPr/>
          </a:p>
          <a:p>
            <a:pPr indent="-323850" lvl="0" marL="457200" rtl="0" algn="l">
              <a:spcBef>
                <a:spcPts val="800"/>
              </a:spcBef>
              <a:spcAft>
                <a:spcPts val="0"/>
              </a:spcAft>
              <a:buSzPts val="1500"/>
              <a:buChar char="●"/>
            </a:pPr>
            <a:r>
              <a:rPr b="0" lang="en" sz="1500"/>
              <a:t>Use the LCD display to select MIDI sounds, SD sounds, and effects </a:t>
            </a:r>
            <a:endParaRPr b="0" sz="1500"/>
          </a:p>
          <a:p>
            <a:pPr indent="-323850" lvl="0" marL="457200" rtl="0" algn="l">
              <a:spcBef>
                <a:spcPts val="0"/>
              </a:spcBef>
              <a:spcAft>
                <a:spcPts val="0"/>
              </a:spcAft>
              <a:buSzPts val="1500"/>
              <a:buChar char="●"/>
            </a:pPr>
            <a:r>
              <a:rPr b="0" lang="en" sz="1500"/>
              <a:t>Assign sounds and effects to </a:t>
            </a:r>
            <a:r>
              <a:rPr b="0" lang="en" sz="1500"/>
              <a:t>palette</a:t>
            </a:r>
            <a:r>
              <a:rPr b="0" lang="en" sz="1500"/>
              <a:t> </a:t>
            </a:r>
            <a:endParaRPr b="0" sz="1500"/>
          </a:p>
          <a:p>
            <a:pPr indent="-323850" lvl="0" marL="457200" rtl="0" algn="l">
              <a:spcBef>
                <a:spcPts val="0"/>
              </a:spcBef>
              <a:spcAft>
                <a:spcPts val="0"/>
              </a:spcAft>
              <a:buSzPts val="1500"/>
              <a:buChar char="●"/>
            </a:pPr>
            <a:r>
              <a:rPr b="0" lang="en" sz="1500"/>
              <a:t>Populate measure matrix using the sounds and effects on the palette </a:t>
            </a:r>
            <a:endParaRPr b="0" sz="1500"/>
          </a:p>
          <a:p>
            <a:pPr indent="-323850" lvl="0" marL="457200" rtl="0" algn="l">
              <a:spcBef>
                <a:spcPts val="0"/>
              </a:spcBef>
              <a:spcAft>
                <a:spcPts val="0"/>
              </a:spcAft>
              <a:buSzPts val="1500"/>
              <a:buChar char="●"/>
            </a:pPr>
            <a:r>
              <a:rPr b="0" lang="en" sz="1500"/>
              <a:t>Overlap SD sounds and MIDI sounds on the same step to highlight ability to mix sounds</a:t>
            </a:r>
            <a:endParaRPr b="0" sz="1500"/>
          </a:p>
          <a:p>
            <a:pPr indent="-323850" lvl="0" marL="457200" rtl="0" algn="l">
              <a:spcBef>
                <a:spcPts val="0"/>
              </a:spcBef>
              <a:spcAft>
                <a:spcPts val="0"/>
              </a:spcAft>
              <a:buSzPts val="1500"/>
              <a:buChar char="●"/>
            </a:pPr>
            <a:r>
              <a:rPr b="0" lang="en" sz="1500"/>
              <a:t>Use the LCD display to display the tempo </a:t>
            </a:r>
            <a:endParaRPr b="0" sz="1500"/>
          </a:p>
          <a:p>
            <a:pPr indent="-323850" lvl="0" marL="457200" rtl="0" algn="l">
              <a:spcBef>
                <a:spcPts val="0"/>
              </a:spcBef>
              <a:spcAft>
                <a:spcPts val="0"/>
              </a:spcAft>
              <a:buSzPts val="1500"/>
              <a:buChar char="●"/>
            </a:pPr>
            <a:r>
              <a:rPr b="0" lang="en" sz="1500"/>
              <a:t>Use the LCD display to change the number of active steps in a beat  </a:t>
            </a:r>
            <a:endParaRPr b="0" sz="1500"/>
          </a:p>
        </p:txBody>
      </p:sp>
      <p:sp>
        <p:nvSpPr>
          <p:cNvPr id="277" name="Google Shape;277;p3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78" name="Google Shape;278;p3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Budget</a:t>
            </a:r>
            <a:endParaRPr/>
          </a:p>
        </p:txBody>
      </p:sp>
      <p:sp>
        <p:nvSpPr>
          <p:cNvPr id="284" name="Google Shape;284;p3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85" name="Google Shape;285;p31"/>
          <p:cNvPicPr preferRelativeResize="0"/>
          <p:nvPr/>
        </p:nvPicPr>
        <p:blipFill>
          <a:blip r:embed="rId3">
            <a:alphaModFix/>
          </a:blip>
          <a:stretch>
            <a:fillRect/>
          </a:stretch>
        </p:blipFill>
        <p:spPr>
          <a:xfrm>
            <a:off x="2725898" y="1070000"/>
            <a:ext cx="3692199" cy="3318825"/>
          </a:xfrm>
          <a:prstGeom prst="rect">
            <a:avLst/>
          </a:prstGeom>
          <a:noFill/>
          <a:ln>
            <a:noFill/>
          </a:ln>
        </p:spPr>
      </p:pic>
      <p:sp>
        <p:nvSpPr>
          <p:cNvPr id="286" name="Google Shape;286;p3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Gantt Chart </a:t>
            </a:r>
            <a:endParaRPr/>
          </a:p>
        </p:txBody>
      </p:sp>
      <p:sp>
        <p:nvSpPr>
          <p:cNvPr id="292" name="Google Shape;292;p3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93" name="Google Shape;293;p32"/>
          <p:cNvPicPr preferRelativeResize="0"/>
          <p:nvPr/>
        </p:nvPicPr>
        <p:blipFill>
          <a:blip r:embed="rId3">
            <a:alphaModFix/>
          </a:blip>
          <a:stretch>
            <a:fillRect/>
          </a:stretch>
        </p:blipFill>
        <p:spPr>
          <a:xfrm>
            <a:off x="39112" y="1070000"/>
            <a:ext cx="9077077" cy="3958000"/>
          </a:xfrm>
          <a:prstGeom prst="rect">
            <a:avLst/>
          </a:prstGeom>
          <a:noFill/>
          <a:ln>
            <a:noFill/>
          </a:ln>
        </p:spPr>
      </p:pic>
      <p:sp>
        <p:nvSpPr>
          <p:cNvPr id="294" name="Google Shape;294;p32"/>
          <p:cNvSpPr txBox="1"/>
          <p:nvPr/>
        </p:nvSpPr>
        <p:spPr>
          <a:xfrm>
            <a:off x="521625" y="1922950"/>
            <a:ext cx="517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endParaRPr>
          </a:p>
        </p:txBody>
      </p:sp>
      <p:sp>
        <p:nvSpPr>
          <p:cNvPr id="295" name="Google Shape;295;p3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68327" y="3814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MDR Deliverables </a:t>
            </a:r>
            <a:endParaRPr/>
          </a:p>
        </p:txBody>
      </p:sp>
      <p:sp>
        <p:nvSpPr>
          <p:cNvPr id="301" name="Google Shape;301;p3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aphicFrame>
        <p:nvGraphicFramePr>
          <p:cNvPr id="302" name="Google Shape;302;p33"/>
          <p:cNvGraphicFramePr/>
          <p:nvPr/>
        </p:nvGraphicFramePr>
        <p:xfrm>
          <a:off x="68325" y="462675"/>
          <a:ext cx="3000000" cy="3000000"/>
        </p:xfrm>
        <a:graphic>
          <a:graphicData uri="http://schemas.openxmlformats.org/drawingml/2006/table">
            <a:tbl>
              <a:tblPr>
                <a:noFill/>
                <a:tableStyleId>{5663D944-F77F-4643-B855-CB335639FB9F}</a:tableStyleId>
              </a:tblPr>
              <a:tblGrid>
                <a:gridCol w="7349450"/>
                <a:gridCol w="623850"/>
              </a:tblGrid>
              <a:tr h="387475">
                <a:tc>
                  <a:txBody>
                    <a:bodyPr/>
                    <a:lstStyle/>
                    <a:p>
                      <a:pPr indent="0" lvl="0" marL="0" rtl="0" algn="l">
                        <a:lnSpc>
                          <a:spcPct val="90000"/>
                        </a:lnSpc>
                        <a:spcBef>
                          <a:spcPts val="800"/>
                        </a:spcBef>
                        <a:spcAft>
                          <a:spcPts val="0"/>
                        </a:spcAft>
                        <a:buNone/>
                      </a:pPr>
                      <a:r>
                        <a:rPr lang="en" sz="1500">
                          <a:solidFill>
                            <a:schemeClr val="dk1"/>
                          </a:solidFill>
                        </a:rPr>
                        <a:t>System built on breadboards &amp; development boards </a:t>
                      </a:r>
                      <a:endParaRPr sz="1500"/>
                    </a:p>
                  </a:txBody>
                  <a:tcPr marT="91425" marB="91425" marR="91425" marL="91425"/>
                </a:tc>
                <a:tc>
                  <a:txBody>
                    <a:bodyPr/>
                    <a:lstStyle/>
                    <a:p>
                      <a:pPr indent="0" lvl="0" marL="0" rtl="0" algn="l">
                        <a:spcBef>
                          <a:spcPts val="0"/>
                        </a:spcBef>
                        <a:spcAft>
                          <a:spcPts val="0"/>
                        </a:spcAft>
                        <a:buNone/>
                      </a:pPr>
                      <a:r>
                        <a:t/>
                      </a:r>
                      <a:endParaRPr sz="900">
                        <a:solidFill>
                          <a:srgbClr val="38761D"/>
                        </a:solidFill>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Audio sources implemented (MIDI &amp; SD)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8700">
                <a:tc>
                  <a:txBody>
                    <a:bodyPr/>
                    <a:lstStyle/>
                    <a:p>
                      <a:pPr indent="0" lvl="0" marL="0" rtl="0" algn="l">
                        <a:lnSpc>
                          <a:spcPct val="90000"/>
                        </a:lnSpc>
                        <a:spcBef>
                          <a:spcPts val="800"/>
                        </a:spcBef>
                        <a:spcAft>
                          <a:spcPts val="0"/>
                        </a:spcAft>
                        <a:buNone/>
                      </a:pPr>
                      <a:r>
                        <a:rPr lang="en" sz="1500">
                          <a:solidFill>
                            <a:schemeClr val="dk1"/>
                          </a:solidFill>
                        </a:rPr>
                        <a:t>Preliminary display &amp; user interface</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Looping &amp; palette buttons configured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Demonstrate one measure looping continuously</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Ability to play one MIDI &amp; one SD sound individually on each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Analog mixing one MIDI &amp; one SD sound on the same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Clr>
                          <a:schemeClr val="dk1"/>
                        </a:buClr>
                        <a:buSzPts val="1100"/>
                        <a:buFont typeface="Arial"/>
                        <a:buNone/>
                      </a:pPr>
                      <a:r>
                        <a:rPr lang="en" sz="1500">
                          <a:solidFill>
                            <a:schemeClr val="dk1"/>
                          </a:solidFill>
                        </a:rPr>
                        <a:t>Effects overlay design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High pass &amp; low pass filters designed, implemented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Battery management system designed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03" name="Google Shape;303;p33"/>
          <p:cNvPicPr preferRelativeResize="0"/>
          <p:nvPr/>
        </p:nvPicPr>
        <p:blipFill>
          <a:blip r:embed="rId3">
            <a:alphaModFix/>
          </a:blip>
          <a:stretch>
            <a:fillRect/>
          </a:stretch>
        </p:blipFill>
        <p:spPr>
          <a:xfrm>
            <a:off x="7547577" y="462675"/>
            <a:ext cx="372884" cy="388575"/>
          </a:xfrm>
          <a:prstGeom prst="rect">
            <a:avLst/>
          </a:prstGeom>
          <a:noFill/>
          <a:ln>
            <a:noFill/>
          </a:ln>
        </p:spPr>
      </p:pic>
      <p:pic>
        <p:nvPicPr>
          <p:cNvPr id="304" name="Google Shape;304;p33"/>
          <p:cNvPicPr preferRelativeResize="0"/>
          <p:nvPr/>
        </p:nvPicPr>
        <p:blipFill>
          <a:blip r:embed="rId3">
            <a:alphaModFix/>
          </a:blip>
          <a:stretch>
            <a:fillRect/>
          </a:stretch>
        </p:blipFill>
        <p:spPr>
          <a:xfrm>
            <a:off x="7547577" y="851250"/>
            <a:ext cx="372884" cy="388575"/>
          </a:xfrm>
          <a:prstGeom prst="rect">
            <a:avLst/>
          </a:prstGeom>
          <a:noFill/>
          <a:ln>
            <a:noFill/>
          </a:ln>
        </p:spPr>
      </p:pic>
      <p:pic>
        <p:nvPicPr>
          <p:cNvPr id="305" name="Google Shape;305;p33"/>
          <p:cNvPicPr preferRelativeResize="0"/>
          <p:nvPr/>
        </p:nvPicPr>
        <p:blipFill>
          <a:blip r:embed="rId3">
            <a:alphaModFix/>
          </a:blip>
          <a:stretch>
            <a:fillRect/>
          </a:stretch>
        </p:blipFill>
        <p:spPr>
          <a:xfrm>
            <a:off x="7547577" y="1247450"/>
            <a:ext cx="372884" cy="388575"/>
          </a:xfrm>
          <a:prstGeom prst="rect">
            <a:avLst/>
          </a:prstGeom>
          <a:noFill/>
          <a:ln>
            <a:noFill/>
          </a:ln>
        </p:spPr>
      </p:pic>
      <p:pic>
        <p:nvPicPr>
          <p:cNvPr id="306" name="Google Shape;306;p33"/>
          <p:cNvPicPr preferRelativeResize="0"/>
          <p:nvPr/>
        </p:nvPicPr>
        <p:blipFill>
          <a:blip r:embed="rId3">
            <a:alphaModFix/>
          </a:blip>
          <a:stretch>
            <a:fillRect/>
          </a:stretch>
        </p:blipFill>
        <p:spPr>
          <a:xfrm>
            <a:off x="7547577" y="1643650"/>
            <a:ext cx="372884" cy="388575"/>
          </a:xfrm>
          <a:prstGeom prst="rect">
            <a:avLst/>
          </a:prstGeom>
          <a:noFill/>
          <a:ln>
            <a:noFill/>
          </a:ln>
        </p:spPr>
      </p:pic>
      <p:pic>
        <p:nvPicPr>
          <p:cNvPr id="307" name="Google Shape;307;p33"/>
          <p:cNvPicPr preferRelativeResize="0"/>
          <p:nvPr/>
        </p:nvPicPr>
        <p:blipFill>
          <a:blip r:embed="rId3">
            <a:alphaModFix/>
          </a:blip>
          <a:stretch>
            <a:fillRect/>
          </a:stretch>
        </p:blipFill>
        <p:spPr>
          <a:xfrm>
            <a:off x="7547577" y="2047475"/>
            <a:ext cx="372884" cy="388575"/>
          </a:xfrm>
          <a:prstGeom prst="rect">
            <a:avLst/>
          </a:prstGeom>
          <a:noFill/>
          <a:ln>
            <a:noFill/>
          </a:ln>
        </p:spPr>
      </p:pic>
      <p:pic>
        <p:nvPicPr>
          <p:cNvPr id="308" name="Google Shape;308;p33"/>
          <p:cNvPicPr preferRelativeResize="0"/>
          <p:nvPr/>
        </p:nvPicPr>
        <p:blipFill>
          <a:blip r:embed="rId4">
            <a:alphaModFix/>
          </a:blip>
          <a:stretch>
            <a:fillRect/>
          </a:stretch>
        </p:blipFill>
        <p:spPr>
          <a:xfrm>
            <a:off x="7582900" y="3601775"/>
            <a:ext cx="302232" cy="388575"/>
          </a:xfrm>
          <a:prstGeom prst="rect">
            <a:avLst/>
          </a:prstGeom>
          <a:noFill/>
          <a:ln>
            <a:noFill/>
          </a:ln>
        </p:spPr>
      </p:pic>
      <p:pic>
        <p:nvPicPr>
          <p:cNvPr id="309" name="Google Shape;309;p33"/>
          <p:cNvPicPr preferRelativeResize="0"/>
          <p:nvPr/>
        </p:nvPicPr>
        <p:blipFill>
          <a:blip r:embed="rId4">
            <a:alphaModFix/>
          </a:blip>
          <a:stretch>
            <a:fillRect/>
          </a:stretch>
        </p:blipFill>
        <p:spPr>
          <a:xfrm>
            <a:off x="7547575" y="3207475"/>
            <a:ext cx="302232" cy="388575"/>
          </a:xfrm>
          <a:prstGeom prst="rect">
            <a:avLst/>
          </a:prstGeom>
          <a:noFill/>
          <a:ln>
            <a:noFill/>
          </a:ln>
        </p:spPr>
      </p:pic>
      <p:pic>
        <p:nvPicPr>
          <p:cNvPr id="310" name="Google Shape;310;p33"/>
          <p:cNvPicPr preferRelativeResize="0"/>
          <p:nvPr/>
        </p:nvPicPr>
        <p:blipFill>
          <a:blip r:embed="rId4">
            <a:alphaModFix/>
          </a:blip>
          <a:stretch>
            <a:fillRect/>
          </a:stretch>
        </p:blipFill>
        <p:spPr>
          <a:xfrm>
            <a:off x="7582900" y="3990350"/>
            <a:ext cx="302232" cy="388575"/>
          </a:xfrm>
          <a:prstGeom prst="rect">
            <a:avLst/>
          </a:prstGeom>
          <a:noFill/>
          <a:ln>
            <a:noFill/>
          </a:ln>
        </p:spPr>
      </p:pic>
      <p:pic>
        <p:nvPicPr>
          <p:cNvPr id="311" name="Google Shape;311;p33"/>
          <p:cNvPicPr preferRelativeResize="0"/>
          <p:nvPr/>
        </p:nvPicPr>
        <p:blipFill>
          <a:blip r:embed="rId3">
            <a:alphaModFix/>
          </a:blip>
          <a:stretch>
            <a:fillRect/>
          </a:stretch>
        </p:blipFill>
        <p:spPr>
          <a:xfrm>
            <a:off x="7547577" y="2424600"/>
            <a:ext cx="372884" cy="388575"/>
          </a:xfrm>
          <a:prstGeom prst="rect">
            <a:avLst/>
          </a:prstGeom>
          <a:noFill/>
          <a:ln>
            <a:noFill/>
          </a:ln>
        </p:spPr>
      </p:pic>
      <p:pic>
        <p:nvPicPr>
          <p:cNvPr id="312" name="Google Shape;312;p33"/>
          <p:cNvPicPr preferRelativeResize="0"/>
          <p:nvPr/>
        </p:nvPicPr>
        <p:blipFill>
          <a:blip r:embed="rId3">
            <a:alphaModFix/>
          </a:blip>
          <a:stretch>
            <a:fillRect/>
          </a:stretch>
        </p:blipFill>
        <p:spPr>
          <a:xfrm>
            <a:off x="7512252" y="2801875"/>
            <a:ext cx="372884" cy="388575"/>
          </a:xfrm>
          <a:prstGeom prst="rect">
            <a:avLst/>
          </a:prstGeom>
          <a:noFill/>
          <a:ln>
            <a:noFill/>
          </a:ln>
        </p:spPr>
      </p:pic>
      <p:sp>
        <p:nvSpPr>
          <p:cNvPr id="313" name="Google Shape;313;p3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type="title"/>
          </p:nvPr>
        </p:nvSpPr>
        <p:spPr>
          <a:xfrm>
            <a:off x="467552" y="2057248"/>
            <a:ext cx="8208900" cy="5145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en"/>
              <a:t>Any Questions?</a:t>
            </a:r>
            <a:endParaRPr/>
          </a:p>
        </p:txBody>
      </p:sp>
      <p:sp>
        <p:nvSpPr>
          <p:cNvPr id="319" name="Google Shape;319;p3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20" name="Google Shape;320;p3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References</a:t>
            </a:r>
            <a:endParaRPr/>
          </a:p>
        </p:txBody>
      </p:sp>
      <p:sp>
        <p:nvSpPr>
          <p:cNvPr id="326" name="Google Shape;326;p35"/>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800"/>
              <a:t>VS1053b Featherwing: </a:t>
            </a:r>
            <a:r>
              <a:rPr b="0" lang="en" sz="800" u="sng">
                <a:solidFill>
                  <a:schemeClr val="hlink"/>
                </a:solidFill>
                <a:hlinkClick r:id="rId3"/>
              </a:rPr>
              <a:t>https://www.digikey.com/en/products/detail/adafruit-industries-llc/3436/6827175?utm_adgroup=&amp;utm_source=google&amp;utm_medium=cpc&amp;utm_campaign=PMax%20Shopping_Product_Low%20ROAS%20Categories&amp;utm_term=&amp;utm_content=&amp;utm_id=go_cmp-20243063506_adg-_ad-__dev-c_ext-_prd-6827175_sig-Cj0KCQiA67CrBhC1ARIsACKAa8QEArGkCWevP-5P9yz5e55PLQo6WcaafG6eP_CFS0Q_fKx7r4HIl68aAutdEALw_wcB&amp;gad_source=1&amp;gclid=Cj0KCQiA67CrBhC1ARIsACKAa8QEArGkCWevP-5P9yz5e55PLQo6WcaafG6eP_CFS0Q_fKx7r4HIl68aAutdEALw_wcB</a:t>
            </a:r>
            <a:r>
              <a:rPr b="0" lang="en" sz="800"/>
              <a:t> </a:t>
            </a:r>
            <a:endParaRPr b="0" sz="800"/>
          </a:p>
          <a:p>
            <a:pPr indent="0" lvl="0" marL="0" rtl="0" algn="l">
              <a:lnSpc>
                <a:spcPct val="100000"/>
              </a:lnSpc>
              <a:spcBef>
                <a:spcPts val="0"/>
              </a:spcBef>
              <a:spcAft>
                <a:spcPts val="0"/>
              </a:spcAft>
              <a:buNone/>
            </a:pPr>
            <a:r>
              <a:t/>
            </a:r>
            <a:endParaRPr b="0" sz="800">
              <a:highlight>
                <a:srgbClr val="FFFFFF"/>
              </a:highlight>
              <a:latin typeface="Verdana"/>
              <a:ea typeface="Verdana"/>
              <a:cs typeface="Verdana"/>
              <a:sym typeface="Verdana"/>
            </a:endParaRPr>
          </a:p>
          <a:p>
            <a:pPr indent="0" lvl="0" marL="0" rtl="0" algn="l">
              <a:lnSpc>
                <a:spcPct val="100000"/>
              </a:lnSpc>
              <a:spcBef>
                <a:spcPts val="0"/>
              </a:spcBef>
              <a:spcAft>
                <a:spcPts val="0"/>
              </a:spcAft>
              <a:buNone/>
            </a:pPr>
            <a:r>
              <a:rPr lang="en" sz="800">
                <a:highlight>
                  <a:srgbClr val="FFFFFF"/>
                </a:highlight>
              </a:rPr>
              <a:t>Silicone Elastomer 4x4 Button Keypad:</a:t>
            </a:r>
            <a:endParaRPr sz="800">
              <a:highlight>
                <a:srgbClr val="FFFFFF"/>
              </a:highlight>
            </a:endParaRPr>
          </a:p>
          <a:p>
            <a:pPr indent="0" lvl="0" marL="0" rtl="0" algn="l">
              <a:spcBef>
                <a:spcPts val="800"/>
              </a:spcBef>
              <a:spcAft>
                <a:spcPts val="0"/>
              </a:spcAft>
              <a:buNone/>
            </a:pPr>
            <a:r>
              <a:rPr b="0" lang="en" sz="800" u="sng">
                <a:solidFill>
                  <a:schemeClr val="hlink"/>
                </a:solidFill>
                <a:hlinkClick r:id="rId4"/>
              </a:rPr>
              <a:t>https://www.adafruit.com/product/1611?gclid=CjwKCAjw1t2pBhAFEiwA_-A-NDTtT1Fv0Pom-Xa1PDR7qwdU8NqKZW9lCUjbFF08cc-PaoZ68PYBrxoC1QAQAvD_BwE</a:t>
            </a:r>
            <a:endParaRPr b="0" sz="800"/>
          </a:p>
          <a:p>
            <a:pPr indent="0" lvl="0" marL="0" rtl="0" algn="l">
              <a:spcBef>
                <a:spcPts val="800"/>
              </a:spcBef>
              <a:spcAft>
                <a:spcPts val="0"/>
              </a:spcAft>
              <a:buNone/>
            </a:pPr>
            <a:r>
              <a:t/>
            </a:r>
            <a:endParaRPr b="0" sz="800"/>
          </a:p>
        </p:txBody>
      </p:sp>
      <p:sp>
        <p:nvSpPr>
          <p:cNvPr id="327" name="Google Shape;327;p3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28" name="Google Shape;328;p3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MDR System Demo</a:t>
            </a:r>
            <a:endParaRPr/>
          </a:p>
        </p:txBody>
      </p:sp>
      <p:sp>
        <p:nvSpPr>
          <p:cNvPr id="334" name="Google Shape;334;p3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35" name="Google Shape;335;p3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36" name="Google Shape;336;p36" title="IMG_5291.MOV">
            <a:hlinkClick r:id="rId3"/>
          </p:cNvPr>
          <p:cNvPicPr preferRelativeResize="0"/>
          <p:nvPr/>
        </p:nvPicPr>
        <p:blipFill>
          <a:blip r:embed="rId4">
            <a:alphaModFix/>
          </a:blip>
          <a:stretch>
            <a:fillRect/>
          </a:stretch>
        </p:blipFill>
        <p:spPr>
          <a:xfrm>
            <a:off x="2427829" y="1070000"/>
            <a:ext cx="4288333" cy="321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MDR PCB Demo</a:t>
            </a:r>
            <a:endParaRPr/>
          </a:p>
        </p:txBody>
      </p:sp>
      <p:sp>
        <p:nvSpPr>
          <p:cNvPr id="342" name="Google Shape;342;p3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43" name="Google Shape;343;p3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44" name="Google Shape;344;p37" title="MDR PCB Demo.mp4">
            <a:hlinkClick r:id="rId3"/>
          </p:cNvPr>
          <p:cNvPicPr preferRelativeResize="0"/>
          <p:nvPr/>
        </p:nvPicPr>
        <p:blipFill>
          <a:blip r:embed="rId4">
            <a:alphaModFix/>
          </a:blip>
          <a:stretch>
            <a:fillRect/>
          </a:stretch>
        </p:blipFill>
        <p:spPr>
          <a:xfrm>
            <a:off x="2286000" y="99642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Problem Statement</a:t>
            </a:r>
            <a:endParaRPr/>
          </a:p>
        </p:txBody>
      </p:sp>
      <p:sp>
        <p:nvSpPr>
          <p:cNvPr id="73" name="Google Shape;73;p11"/>
          <p:cNvSpPr/>
          <p:nvPr>
            <p:ph idx="2" type="chart"/>
          </p:nvPr>
        </p:nvSpPr>
        <p:spPr>
          <a:xfrm>
            <a:off x="472904" y="1117941"/>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0" lang="en" sz="1650"/>
              <a:t>Music creation has evolved over time and a lot of new technology has been incorporated into this process. There are many solutions designed to create backbeats and loops to aid musicians in creating music. However, a lot of these tools only have set features and are quite confusing for an inexperienced user to operate. </a:t>
            </a:r>
            <a:endParaRPr b="0" sz="1650"/>
          </a:p>
          <a:p>
            <a:pPr indent="0" lvl="0" marL="0" rtl="0" algn="l">
              <a:lnSpc>
                <a:spcPct val="115000"/>
              </a:lnSpc>
              <a:spcBef>
                <a:spcPts val="0"/>
              </a:spcBef>
              <a:spcAft>
                <a:spcPts val="0"/>
              </a:spcAft>
              <a:buClr>
                <a:schemeClr val="dk1"/>
              </a:buClr>
              <a:buSzPts val="1100"/>
              <a:buFont typeface="Arial"/>
              <a:buNone/>
            </a:pPr>
            <a:r>
              <a:t/>
            </a:r>
            <a:endParaRPr b="0" sz="1650"/>
          </a:p>
          <a:p>
            <a:pPr indent="0" lvl="0" marL="0" rtl="0" algn="l">
              <a:lnSpc>
                <a:spcPct val="115000"/>
              </a:lnSpc>
              <a:spcBef>
                <a:spcPts val="0"/>
              </a:spcBef>
              <a:spcAft>
                <a:spcPts val="0"/>
              </a:spcAft>
              <a:buClr>
                <a:schemeClr val="dk1"/>
              </a:buClr>
              <a:buSzPts val="1100"/>
              <a:buFont typeface="Arial"/>
              <a:buNone/>
            </a:pPr>
            <a:r>
              <a:rPr b="0" lang="en" sz="1650"/>
              <a:t>We have decided to design a solution that is more modular in its features and easier for the user to operate. Our device will be able to have varying steps for each beat in a looping measure.  There will be different sounds and effects that can be swapped by the user to achieve various styles of music. The loops will be chainable, so multiple measures of music can be made.</a:t>
            </a:r>
            <a:endParaRPr sz="1650"/>
          </a:p>
        </p:txBody>
      </p:sp>
      <p:sp>
        <p:nvSpPr>
          <p:cNvPr id="74" name="Google Shape;74;p1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75" name="Google Shape;75;p1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Goal</a:t>
            </a:r>
            <a:endParaRPr/>
          </a:p>
        </p:txBody>
      </p:sp>
      <p:sp>
        <p:nvSpPr>
          <p:cNvPr id="81" name="Google Shape;81;p12"/>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a:t>We aim to develop a music sequencer that can use custom imported sounds along with sounds from a MIDI library to provide a user friendly, handheld platform used as a creative tool early in the production process of making music. </a:t>
            </a:r>
            <a:endParaRPr b="0"/>
          </a:p>
        </p:txBody>
      </p:sp>
      <p:sp>
        <p:nvSpPr>
          <p:cNvPr id="82" name="Google Shape;82;p1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83" name="Google Shape;83;p12"/>
          <p:cNvPicPr preferRelativeResize="0"/>
          <p:nvPr/>
        </p:nvPicPr>
        <p:blipFill>
          <a:blip r:embed="rId3">
            <a:alphaModFix/>
          </a:blip>
          <a:stretch>
            <a:fillRect/>
          </a:stretch>
        </p:blipFill>
        <p:spPr>
          <a:xfrm>
            <a:off x="3815313" y="2114188"/>
            <a:ext cx="2143125" cy="2143125"/>
          </a:xfrm>
          <a:prstGeom prst="rect">
            <a:avLst/>
          </a:prstGeom>
          <a:noFill/>
          <a:ln>
            <a:noFill/>
          </a:ln>
        </p:spPr>
      </p:pic>
      <p:sp>
        <p:nvSpPr>
          <p:cNvPr id="84" name="Google Shape;84;p1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Terminology</a:t>
            </a:r>
            <a:endParaRPr/>
          </a:p>
        </p:txBody>
      </p:sp>
      <p:sp>
        <p:nvSpPr>
          <p:cNvPr id="90" name="Google Shape;90;p13"/>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Clr>
                <a:schemeClr val="dk1"/>
              </a:buClr>
              <a:buSzPts val="1100"/>
              <a:buFont typeface="Arial"/>
              <a:buNone/>
            </a:pPr>
            <a:r>
              <a:rPr lang="en" sz="1600"/>
              <a:t>Step</a:t>
            </a:r>
            <a:r>
              <a:rPr b="0" lang="en" sz="1600"/>
              <a:t> - Moment in time when sound is output</a:t>
            </a:r>
            <a:endParaRPr b="0" sz="1600"/>
          </a:p>
          <a:p>
            <a:pPr indent="0" lvl="0" marL="0" rtl="0" algn="l">
              <a:lnSpc>
                <a:spcPct val="115000"/>
              </a:lnSpc>
              <a:spcBef>
                <a:spcPts val="800"/>
              </a:spcBef>
              <a:spcAft>
                <a:spcPts val="0"/>
              </a:spcAft>
              <a:buClr>
                <a:schemeClr val="dk1"/>
              </a:buClr>
              <a:buSzPts val="1100"/>
              <a:buFont typeface="Arial"/>
              <a:buNone/>
            </a:pPr>
            <a:r>
              <a:rPr lang="en" sz="1600"/>
              <a:t>Beat</a:t>
            </a:r>
            <a:r>
              <a:rPr b="0" lang="en" sz="1600"/>
              <a:t> - Combination of one or more steps of equal length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Measure</a:t>
            </a:r>
            <a:r>
              <a:rPr b="0" lang="en" sz="1600"/>
              <a:t> - A collection of one or more beats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Loop</a:t>
            </a:r>
            <a:r>
              <a:rPr b="0" lang="en" sz="1600"/>
              <a:t> - A collection of one or more measures that is repeated</a:t>
            </a:r>
            <a:endParaRPr b="0" sz="1600"/>
          </a:p>
          <a:p>
            <a:pPr indent="0" lvl="0" marL="0" rtl="0" algn="l">
              <a:lnSpc>
                <a:spcPct val="115000"/>
              </a:lnSpc>
              <a:spcBef>
                <a:spcPts val="800"/>
              </a:spcBef>
              <a:spcAft>
                <a:spcPts val="0"/>
              </a:spcAft>
              <a:buNone/>
            </a:pPr>
            <a:r>
              <a:rPr lang="en" sz="1600"/>
              <a:t>Tempo</a:t>
            </a:r>
            <a:r>
              <a:rPr b="0" lang="en" sz="1600"/>
              <a:t> - The frequency at which beats occur in beats per minute (BPM)</a:t>
            </a:r>
            <a:endParaRPr b="0" sz="1600"/>
          </a:p>
          <a:p>
            <a:pPr indent="0" lvl="0" marL="0" rtl="0" algn="l">
              <a:lnSpc>
                <a:spcPct val="115000"/>
              </a:lnSpc>
              <a:spcBef>
                <a:spcPts val="800"/>
              </a:spcBef>
              <a:spcAft>
                <a:spcPts val="0"/>
              </a:spcAft>
              <a:buNone/>
            </a:pPr>
            <a:r>
              <a:rPr lang="en" sz="1600"/>
              <a:t>MIDI</a:t>
            </a:r>
            <a:r>
              <a:rPr b="0" lang="en" sz="1600"/>
              <a:t> - Standardized protocol &amp; instrumentation library without defined sounds for music-making devices</a:t>
            </a:r>
            <a:endParaRPr b="0" sz="1600"/>
          </a:p>
          <a:p>
            <a:pPr indent="0" lvl="0" marL="0" rtl="0" algn="l">
              <a:lnSpc>
                <a:spcPct val="115000"/>
              </a:lnSpc>
              <a:spcBef>
                <a:spcPts val="800"/>
              </a:spcBef>
              <a:spcAft>
                <a:spcPts val="0"/>
              </a:spcAft>
              <a:buClr>
                <a:schemeClr val="dk1"/>
              </a:buClr>
              <a:buSzPts val="1100"/>
              <a:buFont typeface="Arial"/>
              <a:buNone/>
            </a:pPr>
            <a:r>
              <a:rPr lang="en" sz="1600"/>
              <a:t>General MIDI</a:t>
            </a:r>
            <a:r>
              <a:rPr b="0" lang="en" sz="1600"/>
              <a:t> - Standardized instrumentation library with defined sounds</a:t>
            </a:r>
            <a:endParaRPr b="0"/>
          </a:p>
        </p:txBody>
      </p:sp>
      <p:sp>
        <p:nvSpPr>
          <p:cNvPr id="91" name="Google Shape;91;p1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92" name="Google Shape;92;p13"/>
          <p:cNvPicPr preferRelativeResize="0"/>
          <p:nvPr/>
        </p:nvPicPr>
        <p:blipFill rotWithShape="1">
          <a:blip r:embed="rId3">
            <a:alphaModFix/>
          </a:blip>
          <a:srcRect b="16029" l="0" r="0" t="0"/>
          <a:stretch/>
        </p:blipFill>
        <p:spPr>
          <a:xfrm>
            <a:off x="5750025" y="555500"/>
            <a:ext cx="2932075" cy="1011025"/>
          </a:xfrm>
          <a:prstGeom prst="rect">
            <a:avLst/>
          </a:prstGeom>
          <a:noFill/>
          <a:ln>
            <a:noFill/>
          </a:ln>
        </p:spPr>
      </p:pic>
      <p:sp>
        <p:nvSpPr>
          <p:cNvPr id="93" name="Google Shape;93;p1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graphicFrame>
        <p:nvGraphicFramePr>
          <p:cNvPr id="98" name="Google Shape;98;p14"/>
          <p:cNvGraphicFramePr/>
          <p:nvPr/>
        </p:nvGraphicFramePr>
        <p:xfrm>
          <a:off x="0" y="1165950"/>
          <a:ext cx="3000000" cy="3000000"/>
        </p:xfrm>
        <a:graphic>
          <a:graphicData uri="http://schemas.openxmlformats.org/drawingml/2006/table">
            <a:tbl>
              <a:tblPr>
                <a:noFill/>
                <a:tableStyleId>{5663D944-F77F-4643-B855-CB335639FB9F}</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None/>
                      </a:pPr>
                      <a:r>
                        <a:rPr lang="en"/>
                        <a:t>Produce accurate tempo down to smallest step within +/- 2% </a:t>
                      </a:r>
                      <a:endParaRPr/>
                    </a:p>
                  </a:txBody>
                  <a:tcPr marT="91425" marB="91425" marR="91425" marL="91425"/>
                </a:tc>
                <a:tc>
                  <a:txBody>
                    <a:bodyPr/>
                    <a:lstStyle/>
                    <a:p>
                      <a:pPr indent="0" lvl="0" marL="0" rtl="0" algn="l">
                        <a:spcBef>
                          <a:spcPts val="0"/>
                        </a:spcBef>
                        <a:spcAft>
                          <a:spcPts val="0"/>
                        </a:spcAft>
                        <a:buNone/>
                      </a:pPr>
                      <a:r>
                        <a:rPr lang="en"/>
                        <a:t>Measure delay between steps and test against metronome timing for accuracy</a:t>
                      </a:r>
                      <a:endParaRPr/>
                    </a:p>
                  </a:txBody>
                  <a:tcPr marT="91425" marB="91425" marR="91425" marL="91425"/>
                </a:tc>
              </a:tr>
              <a:tr h="446125">
                <a:tc>
                  <a:txBody>
                    <a:bodyPr/>
                    <a:lstStyle/>
                    <a:p>
                      <a:pPr indent="0" lvl="0" marL="0" rtl="0" algn="l">
                        <a:spcBef>
                          <a:spcPts val="0"/>
                        </a:spcBef>
                        <a:spcAft>
                          <a:spcPts val="0"/>
                        </a:spcAft>
                        <a:buNone/>
                      </a:pPr>
                      <a:r>
                        <a:rPr lang="en"/>
                        <a:t>Achieve four sounds layered at once</a:t>
                      </a:r>
                      <a:endParaRPr/>
                    </a:p>
                  </a:txBody>
                  <a:tcPr marT="91425" marB="91425" marR="91425" marL="91425"/>
                </a:tc>
                <a:tc>
                  <a:txBody>
                    <a:bodyPr/>
                    <a:lstStyle/>
                    <a:p>
                      <a:pPr indent="0" lvl="0" marL="0" rtl="0" algn="l">
                        <a:spcBef>
                          <a:spcPts val="0"/>
                        </a:spcBef>
                        <a:spcAft>
                          <a:spcPts val="0"/>
                        </a:spcAft>
                        <a:buNone/>
                      </a:pPr>
                      <a:r>
                        <a:rPr lang="en"/>
                        <a:t>Mix minimum four sounds concurrently</a:t>
                      </a:r>
                      <a:endParaRPr/>
                    </a:p>
                  </a:txBody>
                  <a:tcPr marT="91425" marB="91425" marR="91425" marL="91425"/>
                </a:tc>
              </a:tr>
              <a:tr h="446125">
                <a:tc>
                  <a:txBody>
                    <a:bodyPr/>
                    <a:lstStyle/>
                    <a:p>
                      <a:pPr indent="0" lvl="0" marL="0" rtl="0" algn="l">
                        <a:spcBef>
                          <a:spcPts val="0"/>
                        </a:spcBef>
                        <a:spcAft>
                          <a:spcPts val="0"/>
                        </a:spcAft>
                        <a:buNone/>
                      </a:pPr>
                      <a:r>
                        <a:rPr lang="en">
                          <a:solidFill>
                            <a:schemeClr val="dk1"/>
                          </a:solidFill>
                        </a:rPr>
                        <a:t>High and low pass filters can be applied to final mix</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Read effect of HPF &amp; LPF in frequency domain using FFT </a:t>
                      </a:r>
                      <a:r>
                        <a:rPr lang="en">
                          <a:solidFill>
                            <a:schemeClr val="dk1"/>
                          </a:solidFill>
                        </a:rPr>
                        <a:t>oscilloscope</a:t>
                      </a:r>
                      <a:r>
                        <a:rPr lang="en">
                          <a:solidFill>
                            <a:schemeClr val="dk1"/>
                          </a:solidFill>
                        </a:rPr>
                        <a:t> feature</a:t>
                      </a:r>
                      <a:endParaRPr/>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Allow user interchangeable custom sound files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Play custom sound files from external storage</a:t>
                      </a:r>
                      <a:endParaRPr/>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Preset and custom sounds can be mixed together</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Output mixed preset and custom sounds</a:t>
                      </a:r>
                      <a:endParaRPr/>
                    </a:p>
                  </a:txBody>
                  <a:tcPr marT="91425" marB="91425" marR="91425" marL="91425"/>
                </a:tc>
              </a:tr>
            </a:tbl>
          </a:graphicData>
        </a:graphic>
      </p:graphicFrame>
      <p:sp>
        <p:nvSpPr>
          <p:cNvPr id="99" name="Google Shape;99;p1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a:t>
            </a:r>
            <a:endParaRPr/>
          </a:p>
        </p:txBody>
      </p:sp>
      <p:sp>
        <p:nvSpPr>
          <p:cNvPr id="100" name="Google Shape;100;p1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01" name="Google Shape;101;p1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aphicFrame>
        <p:nvGraphicFramePr>
          <p:cNvPr id="106" name="Google Shape;106;p15"/>
          <p:cNvGraphicFramePr/>
          <p:nvPr/>
        </p:nvGraphicFramePr>
        <p:xfrm>
          <a:off x="0" y="1165950"/>
          <a:ext cx="3000000" cy="3000000"/>
        </p:xfrm>
        <a:graphic>
          <a:graphicData uri="http://schemas.openxmlformats.org/drawingml/2006/table">
            <a:tbl>
              <a:tblPr>
                <a:noFill/>
                <a:tableStyleId>{5663D944-F77F-4643-B855-CB335639FB9F}</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Graphical user interface can be used to navigate preset &amp; custom sound libraries and saved pattern configs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Navigate sound libraries and saved configurations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BPM is adjustable through a user input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t>Cross check multiple BPM inputs with a metronome to confirm continuity</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outputs to wired or built-in speakers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Display system sound through headphones or speakers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None/>
                      </a:pPr>
                      <a:r>
                        <a:rPr lang="en">
                          <a:solidFill>
                            <a:schemeClr val="dk1"/>
                          </a:solidFill>
                        </a:rPr>
                        <a:t>System is operable by both rechargeable battery and power supply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Independently d</a:t>
                      </a:r>
                      <a:r>
                        <a:rPr lang="en">
                          <a:solidFill>
                            <a:schemeClr val="dk1"/>
                          </a:solidFill>
                        </a:rPr>
                        <a:t>emonstrate system powered </a:t>
                      </a:r>
                      <a:r>
                        <a:rPr lang="en">
                          <a:solidFill>
                            <a:schemeClr val="dk1"/>
                          </a:solidFill>
                        </a:rPr>
                        <a:t>from external power supply and battery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None/>
                      </a:pPr>
                      <a:r>
                        <a:rPr lang="en">
                          <a:solidFill>
                            <a:schemeClr val="dk1"/>
                          </a:solidFill>
                        </a:rPr>
                        <a:t>Device under the </a:t>
                      </a:r>
                      <a:r>
                        <a:rPr lang="en">
                          <a:solidFill>
                            <a:schemeClr val="dk1"/>
                          </a:solidFill>
                        </a:rPr>
                        <a:t>dimensions</a:t>
                      </a:r>
                      <a:r>
                        <a:rPr lang="en">
                          <a:solidFill>
                            <a:schemeClr val="dk1"/>
                          </a:solidFill>
                        </a:rPr>
                        <a:t> of a large tablet</a:t>
                      </a:r>
                      <a:endParaRPr>
                        <a:solidFill>
                          <a:schemeClr val="dk1"/>
                        </a:solidFill>
                      </a:endParaRPr>
                    </a:p>
                    <a:p>
                      <a:pPr indent="0" lvl="0" marL="0" rtl="0" algn="l">
                        <a:spcBef>
                          <a:spcPts val="0"/>
                        </a:spcBef>
                        <a:spcAft>
                          <a:spcPts val="0"/>
                        </a:spcAft>
                        <a:buNone/>
                      </a:pPr>
                      <a:r>
                        <a:rPr lang="en">
                          <a:solidFill>
                            <a:schemeClr val="dk1"/>
                          </a:solidFill>
                        </a:rPr>
                        <a:t>(under 13x13 inches)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N/A</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07" name="Google Shape;107;p1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 Cont.</a:t>
            </a:r>
            <a:endParaRPr/>
          </a:p>
        </p:txBody>
      </p:sp>
      <p:sp>
        <p:nvSpPr>
          <p:cNvPr id="108" name="Google Shape;108;p1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09" name="Google Shape;109;p1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68327" y="3814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MDR Deliverables </a:t>
            </a:r>
            <a:endParaRPr/>
          </a:p>
        </p:txBody>
      </p:sp>
      <p:sp>
        <p:nvSpPr>
          <p:cNvPr id="115" name="Google Shape;115;p1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aphicFrame>
        <p:nvGraphicFramePr>
          <p:cNvPr id="116" name="Google Shape;116;p16"/>
          <p:cNvGraphicFramePr/>
          <p:nvPr/>
        </p:nvGraphicFramePr>
        <p:xfrm>
          <a:off x="68325" y="462675"/>
          <a:ext cx="3000000" cy="3000000"/>
        </p:xfrm>
        <a:graphic>
          <a:graphicData uri="http://schemas.openxmlformats.org/drawingml/2006/table">
            <a:tbl>
              <a:tblPr>
                <a:noFill/>
                <a:tableStyleId>{5663D944-F77F-4643-B855-CB335639FB9F}</a:tableStyleId>
              </a:tblPr>
              <a:tblGrid>
                <a:gridCol w="7349450"/>
                <a:gridCol w="623850"/>
              </a:tblGrid>
              <a:tr h="387475">
                <a:tc>
                  <a:txBody>
                    <a:bodyPr/>
                    <a:lstStyle/>
                    <a:p>
                      <a:pPr indent="0" lvl="0" marL="0" rtl="0" algn="l">
                        <a:lnSpc>
                          <a:spcPct val="90000"/>
                        </a:lnSpc>
                        <a:spcBef>
                          <a:spcPts val="800"/>
                        </a:spcBef>
                        <a:spcAft>
                          <a:spcPts val="0"/>
                        </a:spcAft>
                        <a:buNone/>
                      </a:pPr>
                      <a:r>
                        <a:rPr lang="en" sz="1500">
                          <a:solidFill>
                            <a:schemeClr val="dk1"/>
                          </a:solidFill>
                        </a:rPr>
                        <a:t>System built on breadboards &amp; development boards </a:t>
                      </a:r>
                      <a:endParaRPr sz="1500"/>
                    </a:p>
                  </a:txBody>
                  <a:tcPr marT="91425" marB="91425" marR="91425" marL="91425"/>
                </a:tc>
                <a:tc>
                  <a:txBody>
                    <a:bodyPr/>
                    <a:lstStyle/>
                    <a:p>
                      <a:pPr indent="0" lvl="0" marL="0" rtl="0" algn="l">
                        <a:spcBef>
                          <a:spcPts val="0"/>
                        </a:spcBef>
                        <a:spcAft>
                          <a:spcPts val="0"/>
                        </a:spcAft>
                        <a:buNone/>
                      </a:pPr>
                      <a:r>
                        <a:t/>
                      </a:r>
                      <a:endParaRPr sz="900">
                        <a:solidFill>
                          <a:srgbClr val="38761D"/>
                        </a:solidFill>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Audio sources implemented (MIDI &amp; SD)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8700">
                <a:tc>
                  <a:txBody>
                    <a:bodyPr/>
                    <a:lstStyle/>
                    <a:p>
                      <a:pPr indent="0" lvl="0" marL="0" rtl="0" algn="l">
                        <a:lnSpc>
                          <a:spcPct val="90000"/>
                        </a:lnSpc>
                        <a:spcBef>
                          <a:spcPts val="800"/>
                        </a:spcBef>
                        <a:spcAft>
                          <a:spcPts val="0"/>
                        </a:spcAft>
                        <a:buNone/>
                      </a:pPr>
                      <a:r>
                        <a:rPr lang="en" sz="1500">
                          <a:solidFill>
                            <a:schemeClr val="dk1"/>
                          </a:solidFill>
                        </a:rPr>
                        <a:t>Preliminary display &amp; user interface</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Looping &amp; palette buttons configured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Demonstrate one measure looping continuously</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Ability to play one MIDI &amp; one SD sound individually on each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Analog mixing one MIDI &amp; one SD sound on the same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Effects overlay design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High pass &amp; low pass filters designed, implemented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Battery management system designed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17" name="Google Shape;117;p16"/>
          <p:cNvPicPr preferRelativeResize="0"/>
          <p:nvPr/>
        </p:nvPicPr>
        <p:blipFill>
          <a:blip r:embed="rId3">
            <a:alphaModFix/>
          </a:blip>
          <a:stretch>
            <a:fillRect/>
          </a:stretch>
        </p:blipFill>
        <p:spPr>
          <a:xfrm>
            <a:off x="7547577" y="462675"/>
            <a:ext cx="372884" cy="388575"/>
          </a:xfrm>
          <a:prstGeom prst="rect">
            <a:avLst/>
          </a:prstGeom>
          <a:noFill/>
          <a:ln>
            <a:noFill/>
          </a:ln>
        </p:spPr>
      </p:pic>
      <p:pic>
        <p:nvPicPr>
          <p:cNvPr id="118" name="Google Shape;118;p16"/>
          <p:cNvPicPr preferRelativeResize="0"/>
          <p:nvPr/>
        </p:nvPicPr>
        <p:blipFill>
          <a:blip r:embed="rId3">
            <a:alphaModFix/>
          </a:blip>
          <a:stretch>
            <a:fillRect/>
          </a:stretch>
        </p:blipFill>
        <p:spPr>
          <a:xfrm>
            <a:off x="7547577" y="851250"/>
            <a:ext cx="372884" cy="388575"/>
          </a:xfrm>
          <a:prstGeom prst="rect">
            <a:avLst/>
          </a:prstGeom>
          <a:noFill/>
          <a:ln>
            <a:noFill/>
          </a:ln>
        </p:spPr>
      </p:pic>
      <p:pic>
        <p:nvPicPr>
          <p:cNvPr id="119" name="Google Shape;119;p16"/>
          <p:cNvPicPr preferRelativeResize="0"/>
          <p:nvPr/>
        </p:nvPicPr>
        <p:blipFill>
          <a:blip r:embed="rId3">
            <a:alphaModFix/>
          </a:blip>
          <a:stretch>
            <a:fillRect/>
          </a:stretch>
        </p:blipFill>
        <p:spPr>
          <a:xfrm>
            <a:off x="7547577" y="1247450"/>
            <a:ext cx="372884" cy="388575"/>
          </a:xfrm>
          <a:prstGeom prst="rect">
            <a:avLst/>
          </a:prstGeom>
          <a:noFill/>
          <a:ln>
            <a:noFill/>
          </a:ln>
        </p:spPr>
      </p:pic>
      <p:pic>
        <p:nvPicPr>
          <p:cNvPr id="120" name="Google Shape;120;p16"/>
          <p:cNvPicPr preferRelativeResize="0"/>
          <p:nvPr/>
        </p:nvPicPr>
        <p:blipFill>
          <a:blip r:embed="rId3">
            <a:alphaModFix/>
          </a:blip>
          <a:stretch>
            <a:fillRect/>
          </a:stretch>
        </p:blipFill>
        <p:spPr>
          <a:xfrm>
            <a:off x="7547577" y="1643650"/>
            <a:ext cx="372884" cy="388575"/>
          </a:xfrm>
          <a:prstGeom prst="rect">
            <a:avLst/>
          </a:prstGeom>
          <a:noFill/>
          <a:ln>
            <a:noFill/>
          </a:ln>
        </p:spPr>
      </p:pic>
      <p:pic>
        <p:nvPicPr>
          <p:cNvPr id="121" name="Google Shape;121;p16"/>
          <p:cNvPicPr preferRelativeResize="0"/>
          <p:nvPr/>
        </p:nvPicPr>
        <p:blipFill>
          <a:blip r:embed="rId3">
            <a:alphaModFix/>
          </a:blip>
          <a:stretch>
            <a:fillRect/>
          </a:stretch>
        </p:blipFill>
        <p:spPr>
          <a:xfrm>
            <a:off x="7547577" y="2047475"/>
            <a:ext cx="372884" cy="388575"/>
          </a:xfrm>
          <a:prstGeom prst="rect">
            <a:avLst/>
          </a:prstGeom>
          <a:noFill/>
          <a:ln>
            <a:noFill/>
          </a:ln>
        </p:spPr>
      </p:pic>
      <p:pic>
        <p:nvPicPr>
          <p:cNvPr id="122" name="Google Shape;122;p16"/>
          <p:cNvPicPr preferRelativeResize="0"/>
          <p:nvPr/>
        </p:nvPicPr>
        <p:blipFill>
          <a:blip r:embed="rId4">
            <a:alphaModFix/>
          </a:blip>
          <a:stretch>
            <a:fillRect/>
          </a:stretch>
        </p:blipFill>
        <p:spPr>
          <a:xfrm>
            <a:off x="7582900" y="3601775"/>
            <a:ext cx="302232" cy="388575"/>
          </a:xfrm>
          <a:prstGeom prst="rect">
            <a:avLst/>
          </a:prstGeom>
          <a:noFill/>
          <a:ln>
            <a:noFill/>
          </a:ln>
        </p:spPr>
      </p:pic>
      <p:pic>
        <p:nvPicPr>
          <p:cNvPr id="123" name="Google Shape;123;p16"/>
          <p:cNvPicPr preferRelativeResize="0"/>
          <p:nvPr/>
        </p:nvPicPr>
        <p:blipFill>
          <a:blip r:embed="rId4">
            <a:alphaModFix/>
          </a:blip>
          <a:stretch>
            <a:fillRect/>
          </a:stretch>
        </p:blipFill>
        <p:spPr>
          <a:xfrm>
            <a:off x="7547575" y="3207475"/>
            <a:ext cx="302232" cy="388575"/>
          </a:xfrm>
          <a:prstGeom prst="rect">
            <a:avLst/>
          </a:prstGeom>
          <a:noFill/>
          <a:ln>
            <a:noFill/>
          </a:ln>
        </p:spPr>
      </p:pic>
      <p:pic>
        <p:nvPicPr>
          <p:cNvPr id="124" name="Google Shape;124;p16"/>
          <p:cNvPicPr preferRelativeResize="0"/>
          <p:nvPr/>
        </p:nvPicPr>
        <p:blipFill>
          <a:blip r:embed="rId4">
            <a:alphaModFix/>
          </a:blip>
          <a:stretch>
            <a:fillRect/>
          </a:stretch>
        </p:blipFill>
        <p:spPr>
          <a:xfrm>
            <a:off x="7582900" y="3990350"/>
            <a:ext cx="302232" cy="388575"/>
          </a:xfrm>
          <a:prstGeom prst="rect">
            <a:avLst/>
          </a:prstGeom>
          <a:noFill/>
          <a:ln>
            <a:noFill/>
          </a:ln>
        </p:spPr>
      </p:pic>
      <p:pic>
        <p:nvPicPr>
          <p:cNvPr id="125" name="Google Shape;125;p16"/>
          <p:cNvPicPr preferRelativeResize="0"/>
          <p:nvPr/>
        </p:nvPicPr>
        <p:blipFill>
          <a:blip r:embed="rId3">
            <a:alphaModFix/>
          </a:blip>
          <a:stretch>
            <a:fillRect/>
          </a:stretch>
        </p:blipFill>
        <p:spPr>
          <a:xfrm>
            <a:off x="7547577" y="2424600"/>
            <a:ext cx="372884" cy="388575"/>
          </a:xfrm>
          <a:prstGeom prst="rect">
            <a:avLst/>
          </a:prstGeom>
          <a:noFill/>
          <a:ln>
            <a:noFill/>
          </a:ln>
        </p:spPr>
      </p:pic>
      <p:pic>
        <p:nvPicPr>
          <p:cNvPr id="126" name="Google Shape;126;p16"/>
          <p:cNvPicPr preferRelativeResize="0"/>
          <p:nvPr/>
        </p:nvPicPr>
        <p:blipFill>
          <a:blip r:embed="rId3">
            <a:alphaModFix/>
          </a:blip>
          <a:stretch>
            <a:fillRect/>
          </a:stretch>
        </p:blipFill>
        <p:spPr>
          <a:xfrm>
            <a:off x="7512252" y="2801875"/>
            <a:ext cx="372884" cy="388575"/>
          </a:xfrm>
          <a:prstGeom prst="rect">
            <a:avLst/>
          </a:prstGeom>
          <a:noFill/>
          <a:ln>
            <a:noFill/>
          </a:ln>
        </p:spPr>
      </p:pic>
      <p:sp>
        <p:nvSpPr>
          <p:cNvPr id="127" name="Google Shape;127;p1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473200" y="555500"/>
            <a:ext cx="8376600" cy="514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900"/>
              <a:t>Missed Deliverables </a:t>
            </a:r>
            <a:r>
              <a:rPr lang="en" sz="2900"/>
              <a:t>Explanation</a:t>
            </a:r>
            <a:r>
              <a:rPr lang="en" sz="2900"/>
              <a:t> and Progress</a:t>
            </a:r>
            <a:endParaRPr sz="2900"/>
          </a:p>
        </p:txBody>
      </p:sp>
      <p:sp>
        <p:nvSpPr>
          <p:cNvPr id="133" name="Google Shape;133;p17"/>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23850" lvl="0" marL="457200" rtl="0" algn="l">
              <a:lnSpc>
                <a:spcPct val="150000"/>
              </a:lnSpc>
              <a:spcBef>
                <a:spcPts val="800"/>
              </a:spcBef>
              <a:spcAft>
                <a:spcPts val="0"/>
              </a:spcAft>
              <a:buSzPts val="1500"/>
              <a:buAutoNum type="arabicPeriod"/>
            </a:pPr>
            <a:r>
              <a:rPr lang="en" sz="1500"/>
              <a:t>Effects overlay design</a:t>
            </a:r>
            <a:r>
              <a:rPr b="0" lang="en" sz="1500"/>
              <a:t> </a:t>
            </a:r>
            <a:r>
              <a:rPr lang="en" sz="1500"/>
              <a:t>- </a:t>
            </a:r>
            <a:r>
              <a:rPr b="0" lang="en" sz="1500"/>
              <a:t>Most of our </a:t>
            </a:r>
            <a:r>
              <a:rPr b="0" lang="en" sz="1500"/>
              <a:t>focus was on getting the sounds to play for MDR instead of adding effects to those sounds so we determined this would be a step for CDR. </a:t>
            </a:r>
            <a:endParaRPr sz="1500"/>
          </a:p>
          <a:p>
            <a:pPr indent="-330200" lvl="0" marL="457200" rtl="0" algn="l">
              <a:lnSpc>
                <a:spcPct val="150000"/>
              </a:lnSpc>
              <a:spcBef>
                <a:spcPts val="0"/>
              </a:spcBef>
              <a:spcAft>
                <a:spcPts val="0"/>
              </a:spcAft>
              <a:buSzPts val="1600"/>
              <a:buAutoNum type="arabicPeriod"/>
            </a:pPr>
            <a:r>
              <a:rPr lang="en" sz="1500"/>
              <a:t>High pass &amp; low pass filters designed, implemented -  </a:t>
            </a:r>
            <a:r>
              <a:rPr b="0" lang="en" sz="1500"/>
              <a:t>We implemented 1st order Butterworth RC circuits as low and high pass filters.  These filters modulate the sound, but they don’t isolate low and high frequencies as we would expect.</a:t>
            </a:r>
            <a:endParaRPr b="0" sz="1600"/>
          </a:p>
          <a:p>
            <a:pPr indent="-330200" lvl="0" marL="457200" rtl="0" algn="l">
              <a:lnSpc>
                <a:spcPct val="150000"/>
              </a:lnSpc>
              <a:spcBef>
                <a:spcPts val="0"/>
              </a:spcBef>
              <a:spcAft>
                <a:spcPts val="0"/>
              </a:spcAft>
              <a:buSzPts val="1600"/>
              <a:buAutoNum type="arabicPeriod"/>
            </a:pPr>
            <a:r>
              <a:rPr lang="en" sz="1500"/>
              <a:t>Battery management system designed - </a:t>
            </a:r>
            <a:r>
              <a:rPr b="0" lang="en" sz="1500"/>
              <a:t>We have done research into different options for rechargeable batteries and have decided that we want to use LiPo batteries. </a:t>
            </a:r>
            <a:endParaRPr b="0" sz="1600"/>
          </a:p>
        </p:txBody>
      </p:sp>
      <p:sp>
        <p:nvSpPr>
          <p:cNvPr id="134" name="Google Shape;134;p1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35" name="Google Shape;135;p1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